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1"/>
  </p:notesMasterIdLst>
  <p:sldIdLst>
    <p:sldId id="256" r:id="rId3"/>
    <p:sldId id="257" r:id="rId4"/>
    <p:sldId id="258" r:id="rId5"/>
    <p:sldId id="392" r:id="rId6"/>
    <p:sldId id="357" r:id="rId7"/>
    <p:sldId id="260" r:id="rId8"/>
    <p:sldId id="354" r:id="rId9"/>
    <p:sldId id="355" r:id="rId10"/>
    <p:sldId id="356" r:id="rId11"/>
    <p:sldId id="358" r:id="rId12"/>
    <p:sldId id="359" r:id="rId13"/>
    <p:sldId id="360" r:id="rId14"/>
    <p:sldId id="361" r:id="rId15"/>
    <p:sldId id="351" r:id="rId16"/>
    <p:sldId id="362" r:id="rId17"/>
    <p:sldId id="363" r:id="rId18"/>
    <p:sldId id="379" r:id="rId19"/>
    <p:sldId id="394" r:id="rId20"/>
    <p:sldId id="395" r:id="rId21"/>
    <p:sldId id="393" r:id="rId22"/>
    <p:sldId id="304" r:id="rId23"/>
    <p:sldId id="396" r:id="rId24"/>
    <p:sldId id="281" r:id="rId25"/>
    <p:sldId id="391" r:id="rId26"/>
    <p:sldId id="318" r:id="rId27"/>
    <p:sldId id="332" r:id="rId28"/>
    <p:sldId id="338" r:id="rId29"/>
    <p:sldId id="32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6C62B5-DBD3-CCFD-3E21-809893B685A0}" name="Dickinson, Jazmyn Hope" initials="JD" userId="S::jazdicki@iu.edu::ecd622e3-fb82-4b9a-abf9-4d6dbfbecb8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ber, Kelley Michelle" initials="FKM" lastIdx="12" clrIdx="0">
    <p:extLst>
      <p:ext uri="{19B8F6BF-5375-455C-9EA6-DF929625EA0E}">
        <p15:presenceInfo xmlns:p15="http://schemas.microsoft.com/office/powerpoint/2012/main" userId="S-1-5-21-1085031214-1292428093-527237240-219034" providerId="AD"/>
      </p:ext>
    </p:extLst>
  </p:cmAuthor>
  <p:cmAuthor id="2" name="Kaci Lacy" initials="KL" lastIdx="1" clrIdx="1">
    <p:extLst>
      <p:ext uri="{19B8F6BF-5375-455C-9EA6-DF929625EA0E}">
        <p15:presenceInfo xmlns:p15="http://schemas.microsoft.com/office/powerpoint/2012/main" userId="d913514cb38a1dd3" providerId="Windows Live"/>
      </p:ext>
    </p:extLst>
  </p:cmAuthor>
  <p:cmAuthor id="3" name="Lagone, Emma C." initials="LEC" lastIdx="1" clrIdx="2">
    <p:extLst>
      <p:ext uri="{19B8F6BF-5375-455C-9EA6-DF929625EA0E}">
        <p15:presenceInfo xmlns:p15="http://schemas.microsoft.com/office/powerpoint/2012/main" userId="S-1-5-21-1085031214-1292428093-527237240-1953013" providerId="AD"/>
      </p:ext>
    </p:extLst>
  </p:cmAuthor>
  <p:cmAuthor id="4" name="Quickery, Ariel" initials="QA" lastIdx="1" clrIdx="3">
    <p:extLst>
      <p:ext uri="{19B8F6BF-5375-455C-9EA6-DF929625EA0E}">
        <p15:presenceInfo xmlns:p15="http://schemas.microsoft.com/office/powerpoint/2012/main" userId="S-1-5-21-1085031214-1292428093-527237240-1428833" providerId="AD"/>
      </p:ext>
    </p:extLst>
  </p:cmAuthor>
  <p:cmAuthor id="5" name="Wilmes, Kristi" initials="WK" lastIdx="1" clrIdx="4">
    <p:extLst>
      <p:ext uri="{19B8F6BF-5375-455C-9EA6-DF929625EA0E}">
        <p15:presenceInfo xmlns:p15="http://schemas.microsoft.com/office/powerpoint/2012/main" userId="S-1-5-21-1085031214-1292428093-527237240-1732269" providerId="AD"/>
      </p:ext>
    </p:extLst>
  </p:cmAuthor>
  <p:cmAuthor id="6" name="Faber, Kelley Michelle" initials="FKM [2]" lastIdx="2" clrIdx="5">
    <p:extLst>
      <p:ext uri="{19B8F6BF-5375-455C-9EA6-DF929625EA0E}">
        <p15:presenceInfo xmlns:p15="http://schemas.microsoft.com/office/powerpoint/2012/main" userId="S::kelfaber@iu.edu::644517be-458c-4382-a4ab-9359e1ef18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EEEEE"/>
    <a:srgbClr val="4D5A69"/>
    <a:srgbClr val="006298"/>
    <a:srgbClr val="DE92FC"/>
    <a:srgbClr val="00843D"/>
    <a:srgbClr val="E7EDE8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6199" autoAdjust="0"/>
  </p:normalViewPr>
  <p:slideViewPr>
    <p:cSldViewPr snapToGrid="0">
      <p:cViewPr varScale="1">
        <p:scale>
          <a:sx n="95" d="100"/>
          <a:sy n="95" d="100"/>
        </p:scale>
        <p:origin x="1224" y="90"/>
      </p:cViewPr>
      <p:guideLst/>
    </p:cSldViewPr>
  </p:slideViewPr>
  <p:outlineViewPr>
    <p:cViewPr>
      <p:scale>
        <a:sx n="33" d="100"/>
        <a:sy n="33" d="100"/>
      </p:scale>
      <p:origin x="0" y="-604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063AD-1C60-4F51-9861-7D8F5DD268B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08245-0C03-4C05-B415-B3E5B0C67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76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90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85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53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2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44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4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9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1"/>
              </a:buClr>
            </a:pPr>
            <a:endParaRPr lang="en-US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93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15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93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37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47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94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98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015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70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978C2-30C4-858F-B6D2-A34A347FE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32744C-4828-5F7D-1A74-46A0C7EEC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270970-190F-D2FC-8524-5CEDBC533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16A90-DD9E-CA1B-286B-8A67F6F1CC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370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8D7BE-79CB-B912-1E4A-443674D60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23D0A-B3F9-5AC6-4D4B-35D7F4897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505B77-520D-738D-A294-2711972AD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86A0D-1280-83FD-452D-5C42F49E98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56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13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CE9AF-D874-09F4-7B37-890CEEE51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88D9F-5387-0D17-89F0-91F7A174F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921C8-0226-3C1D-18C6-E3178AF8F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493B6-97FE-D127-2CC0-93D63DCFA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753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966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82C3A-45D9-98B6-C437-C4D075BB0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FCD94-B035-D9E2-CABB-D2DAFA64A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8DC88-8140-A9C1-2FD2-510F7D4C0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71BF7-1626-3086-9A2F-CAE312A95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328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331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391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964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10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A72137-9397-F4C4-5640-C1440BFBE57A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88FB2B-BB8E-28E4-A175-7276B4ACBEF6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E4AC1-5447-29E7-9DA6-15CCA8BEF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8BBE56-2992-D21E-8A96-68E9B7BD2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FB9B3-A444-DCF9-4C86-F9F195BE3A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0B220-0ACD-CBEB-E586-490353D01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35A68-3192-7280-1717-A4C52CDC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for a health care company&#10;&#10;Description automatically generated">
            <a:extLst>
              <a:ext uri="{FF2B5EF4-FFF2-40B4-BE49-F238E27FC236}">
                <a16:creationId xmlns:a16="http://schemas.microsoft.com/office/drawing/2014/main" id="{BD7E9E92-94A3-79A7-4976-D6869E5017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" t="21041" r="5810" b="23332"/>
          <a:stretch/>
        </p:blipFill>
        <p:spPr>
          <a:xfrm>
            <a:off x="4437601" y="4609907"/>
            <a:ext cx="3313651" cy="160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21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arrows and words&#10;&#10;Description automatically generated">
            <a:extLst>
              <a:ext uri="{FF2B5EF4-FFF2-40B4-BE49-F238E27FC236}">
                <a16:creationId xmlns:a16="http://schemas.microsoft.com/office/drawing/2014/main" id="{BCFBFA48-D633-070F-D010-B0DF0C6D7A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F1C2F0-58BC-A97E-C530-1D984E3F611B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C238A9-3019-B42B-7A66-33B1328DCACF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56654-ECA9-902F-AD6F-90555530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D06E2-7DF2-1180-4358-B27D8C7D2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D6C3E-BAFE-14C3-7058-0C4D92DA1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374B4-29C6-5FD3-CBB1-C1D05A728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DA051-9B6A-F837-CCF0-17D0F496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4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9BDEA7-86BE-3B15-8B8F-D0006852853D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538656-F820-6E6B-A7A4-61D370869DEA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3D1547-8A45-945A-ED19-147413067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ctr">
              <a:defRPr sz="80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A4A7B-9BF6-A09D-903D-778617B3D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10519-6B30-CCDE-83D4-77170D224A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05A1B-4826-144A-6E9A-E94C48EE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57286-B1C1-343E-0E8A-BF5023BF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17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85056C-15E2-5B95-F753-EAE41507A3A4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5D71E2-7494-A75B-6571-5E4BF5049B7E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 descr="A logo with arrows and words&#10;&#10;Description automatically generated">
            <a:extLst>
              <a:ext uri="{FF2B5EF4-FFF2-40B4-BE49-F238E27FC236}">
                <a16:creationId xmlns:a16="http://schemas.microsoft.com/office/drawing/2014/main" id="{1413C837-6358-7B7A-5FF3-00C40E895C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910D2C-1426-25B1-D1AE-2136E0AEE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13292-BD80-FB2F-8CBB-744C1C9CD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EE772-49C1-01E0-A40E-D4EB56312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2B18E-FD97-C857-42B1-56C30CEAB1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13C04-6898-6C32-EA74-81D6B0A5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5AAC5-47AF-75E4-C022-E3D580E9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52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FAFE12-4FFC-6777-5A89-924ADD71E011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BA58F8-3710-EEAF-DDF5-D044B9525281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 descr="A logo with arrows and words&#10;&#10;Description automatically generated">
            <a:extLst>
              <a:ext uri="{FF2B5EF4-FFF2-40B4-BE49-F238E27FC236}">
                <a16:creationId xmlns:a16="http://schemas.microsoft.com/office/drawing/2014/main" id="{7E167B5B-DF35-DCD1-E45E-45AD81C332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70C011-34CC-2E00-67CF-E6047D3C9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7AB59-5BFE-185A-52A3-818AE32B3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6C743-CAA8-87CF-BC34-8EAE50E1B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55F56-89B3-023F-D8C1-D541EAE557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5C008-123F-CED5-0348-B04F31FC97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26558B-7320-3106-A515-F0003CEF2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02C1E8-53D7-4DF1-6856-2AACAAA4A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2A283D-4543-39D1-99F4-90C1D846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16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B635263-D89A-40CA-3605-254D2D9F1AA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44D85-3E8A-9602-6A1E-FD86C15EE810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Picture 7" descr="A logo with arrows and words&#10;&#10;Description automatically generated">
            <a:extLst>
              <a:ext uri="{FF2B5EF4-FFF2-40B4-BE49-F238E27FC236}">
                <a16:creationId xmlns:a16="http://schemas.microsoft.com/office/drawing/2014/main" id="{399731B1-91CF-AD39-D276-DE6124F309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5BC74C-CEEF-2A76-ED89-344B040D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428C0C-189F-BE3A-0D75-4527F41CE3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2C470-B443-D6BB-54BD-AD984CC0B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89E90-EF61-0658-39C2-F7E27776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72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8105E6-F060-03DC-3645-07FB9D786C1A}"/>
              </a:ext>
            </a:extLst>
          </p:cNvPr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F7EAD7-C90A-B986-F8CA-58A1166D3463}"/>
              </a:ext>
            </a:extLst>
          </p:cNvPr>
          <p:cNvSpPr/>
          <p:nvPr userDrawn="1"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111FFB-0E14-EA5E-5C32-80687C965E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C1119-6D7D-F01B-09B2-D1D54BCE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15E79-E0E8-29B9-2DA8-A0E3D1C0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9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DA082F1-5F9A-CEB1-D420-033D202D3CF1}"/>
              </a:ext>
            </a:extLst>
          </p:cNvPr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3" descr="A logo with arrows and words&#10;&#10;Description automatically generated">
            <a:extLst>
              <a:ext uri="{FF2B5EF4-FFF2-40B4-BE49-F238E27FC236}">
                <a16:creationId xmlns:a16="http://schemas.microsoft.com/office/drawing/2014/main" id="{74AED934-AB9D-B681-FF36-306B6A3A2A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A96A39-FE94-E491-ECC4-163678E50E0B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0D2F57-6A0F-2F67-0001-A5C4EEEC39A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AC5FE3-E0FB-543C-D857-E7449CDB99D3}"/>
              </a:ext>
            </a:extLst>
          </p:cNvPr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538E8-D9BA-3A18-7181-F2F8EE1B4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/>
            </a:lvl4pPr>
            <a:lvl5pPr>
              <a:defRPr sz="20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DF340-CA76-A5E4-1480-182198304D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F70AD-E60F-CBE5-173B-4121D982C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EE9088-E3DC-9610-2027-680153940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6EDD253-1C27-8DF1-CA8E-68F6A684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2F577FE-7BDF-CBBA-CA49-7A647404F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184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C64CFD6-ED2E-322A-2A6A-CAD5AFF3B90E}"/>
              </a:ext>
            </a:extLst>
          </p:cNvPr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C5AE7E-73D2-F8A0-14F5-DE5066C886E7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33719E-0587-CB85-2117-10412A98BA5A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3" descr="A logo with arrows and words&#10;&#10;Description automatically generated">
            <a:extLst>
              <a:ext uri="{FF2B5EF4-FFF2-40B4-BE49-F238E27FC236}">
                <a16:creationId xmlns:a16="http://schemas.microsoft.com/office/drawing/2014/main" id="{3323DC19-3E11-3B6C-BFFE-31F1299E1F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43622-F04E-6D57-A3E0-0AA3005CC6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512C61-5FC4-4AD5-CCAA-C8BBD68890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2248E-E424-411A-84D9-B72890112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0FD2D-10CE-97E8-92EE-6DAF71D4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E1ED9E-0B1F-51CC-0C17-152F74843746}"/>
              </a:ext>
            </a:extLst>
          </p:cNvPr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F526946-0B15-47EC-5DC8-E1B47055C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AE24694-84A9-B8C8-EE53-FBAEED61E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957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18839FA-38F8-68E9-5967-EB00BD4E14F0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D1BA40-DF08-C34B-3FA0-D528E3CB4055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 descr="A logo with arrows and words&#10;&#10;Description automatically generated">
            <a:extLst>
              <a:ext uri="{FF2B5EF4-FFF2-40B4-BE49-F238E27FC236}">
                <a16:creationId xmlns:a16="http://schemas.microsoft.com/office/drawing/2014/main" id="{7DA3F0A1-0236-39D1-6C40-0CD56D7509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CB697D-805D-D3DD-110E-E8E3E823D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224F3-2705-7F7C-6599-B881200C8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AB746-C7FB-804C-FE84-6118CC58C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015B2-D6D5-E1FB-A20E-07B8E0346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31854-C702-B215-F559-7EBD7A042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8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38149D-B08C-235B-B28A-A885DEE89318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AA9EC2-5EEB-1C79-0E58-347132F074B0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 descr="A logo with arrows and words&#10;&#10;Description automatically generated">
            <a:extLst>
              <a:ext uri="{FF2B5EF4-FFF2-40B4-BE49-F238E27FC236}">
                <a16:creationId xmlns:a16="http://schemas.microsoft.com/office/drawing/2014/main" id="{29F7FDB7-F5FC-8B5D-F462-A79A28FEF7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BDB956-39FC-2769-C335-106DEB081B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F09C2-09D5-A8CF-BC52-6C97CDD15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1FF62-F691-7A53-FB80-C86EB318F7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0BD89-FDDD-1773-403C-03C989A62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9B913-40C3-036E-E1A4-30127B247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18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5AAA-29A0-6F93-F284-B95B6C4A6C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84A29-BC0A-F5EC-7CB1-2BD9A2179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F87CC-0FFF-B254-ACC4-3524FE71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EBD0F-FFBB-8DFF-F292-FDA9B687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AE881-8F9F-6A48-03F0-09EF131A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42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26C28-E0B0-CB76-CC30-A62554694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0044D-B7B6-DCA5-A0D1-7238CAE7D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0F509-CB61-8F5F-B445-69D4B21AF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EC80A-226C-331C-7ED4-114EAA5FF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7217C-7F84-8FAB-8436-51D9B5F18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0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A5D08-8256-61A0-A8CB-BB2CF69E4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2F801-D097-8196-D324-3FCB76874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8939D-BE0E-8A74-D60B-F2437F4E5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02F64-6DE2-A6DB-B1B2-962D5EDF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30620-58BC-E149-A220-7BAD1A17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84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4CF29-E457-739C-5BCF-924D1AB48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2C92A-FF0A-EE42-4A8B-9655DC29D3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32568-C3D2-7868-0A8B-9719C3118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E3684-9641-4D6F-CD5D-5D7025AE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BDF380-249B-C44A-BCD2-36558F6F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B1FDAC-8DFD-F4D9-E888-8B532420C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83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A5A24-3EF2-A85F-C328-453C03990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1AFAB-1A0B-1D71-5EED-654EABA49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5C490-5B37-66B7-5ED5-E418ACF6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5451A0-7984-68F3-1ACA-258B2697E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8A4EFE-9AE4-4F6A-9158-3916B43173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093CAF-567E-660C-5197-DCEBD96C7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EC8D3C-CEB8-5AA3-EC9C-A0C0263E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0C2DD4-635E-7D58-69F3-461A1842E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60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AA30-9562-4D9A-39C1-F7E7CED5D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B91D35-D750-BD1B-EDEE-E6C3D2E84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85D63-E32B-926E-58AB-748FF4B9F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F5E364-2995-17B9-1B46-EC9AA5D9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84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879C30-ED28-21E7-5261-C24BF3C9B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682A65-9A78-B8BC-14D2-41440957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839DC-B4C1-6902-8CF0-65BCF6AE9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34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2F4F6-58DE-7DA2-FE69-F32C08D1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AE2E7-560C-6ABD-3AFF-9E40430C5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5BB78-94FB-D358-5E7F-7EFA98939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04E53-94CB-DE8B-3D16-3035D236E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DC0FC-EA0F-6AAC-3A25-732B9840D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0BBC5-1465-99E7-C1B7-E5B3CEC4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52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B0933-938C-2042-2B84-FD4540B44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46BBD-73D7-2349-3AF4-11E936FF8E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DE25C-AA08-BA9C-3124-5913D5745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CA3AB2-B9E6-7068-C15D-6A1AB19C5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FDA58-BB20-B3D2-3E6F-BB91DCAE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12C1F-C291-E10A-085B-DA214EDBF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41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6800-102E-3421-9242-456F7B797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30C167-BFAB-1FCF-B473-A1F3FDE3F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C8B14-D52D-6179-4AA4-5F651934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8C942-5C92-5766-13FB-476AB9E51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0E4EB-BEAC-783F-FE24-AD774034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83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D15306-B64A-2253-A2EC-A913717850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544F6-8902-BF9E-397B-B7169B0DC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8C8CF-A710-04DE-F411-3637493F3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B268B-089C-AD0D-81DB-DF67C085C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46D99-CAFF-C48E-F748-F4C6E7A20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4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87205F-86EE-2F75-2F6F-277305FBA1FC}"/>
              </a:ext>
            </a:extLst>
          </p:cNvPr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4A7F75-0A7C-7DF5-F26E-17846BC56E76}"/>
              </a:ext>
            </a:extLst>
          </p:cNvPr>
          <p:cNvSpPr/>
          <p:nvPr userDrawn="1"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CCB448-D7FD-D91F-9888-73C8DEE5C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E90A2-3E88-29DD-697E-F39BA16A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6081F-9486-C8E1-D5DF-DA38E29D8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6CF3E-D04D-4049-B65C-DB26A185D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C0839-A5C1-C580-AB7B-B1DC8081F5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5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ACA09E-7E1E-E7E8-066F-69371EE60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48949-93F4-8FE6-0372-415FA55A2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97364-0E98-BE40-E159-C39D74575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3A812-4F8B-D639-B14D-90C270618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1BE83-8DFA-A0B7-32C0-1BCCD8929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link/ALLFTD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jazdicki@iu.ed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link/NCRADShippingFor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link/NCRADShippingFor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dcap.link/NCRADShippingForm" TargetMode="External"/><Relationship Id="rId4" Type="http://schemas.openxmlformats.org/officeDocument/2006/relationships/hyperlink" Target="https://redcap.link/ALLFTD2_Sample_Form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ncrad.org/coordinate-studies/samarth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alzstudy@iu.edu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hyperlink" Target="mailto:kimcor@iu.edu" TargetMode="External"/><Relationship Id="rId4" Type="http://schemas.openxmlformats.org/officeDocument/2006/relationships/hyperlink" Target="mailto:jazdicki@i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CBA8CAB-AB7B-6FCF-3AAA-01D43244C7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SCI-PE New Coordinator Training: IU</a:t>
            </a:r>
          </a:p>
        </p:txBody>
      </p:sp>
      <p:pic>
        <p:nvPicPr>
          <p:cNvPr id="3" name="Picture 2" descr="A logo for a company&#10;&#10;AI-generated content may be incorrect.">
            <a:extLst>
              <a:ext uri="{FF2B5EF4-FFF2-40B4-BE49-F238E27FC236}">
                <a16:creationId xmlns:a16="http://schemas.microsoft.com/office/drawing/2014/main" id="{3C72E221-F526-36E7-DFBF-E42A97B6BF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2" t="9070" r="11564" b="19057"/>
          <a:stretch>
            <a:fillRect/>
          </a:stretch>
        </p:blipFill>
        <p:spPr bwMode="auto">
          <a:xfrm>
            <a:off x="4439031" y="560231"/>
            <a:ext cx="3313937" cy="30418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1248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1078" y="359302"/>
            <a:ext cx="4209842" cy="67065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Training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302" y="1577786"/>
            <a:ext cx="3941394" cy="3702427"/>
          </a:xfrm>
        </p:spPr>
        <p:txBody>
          <a:bodyPr>
            <a:noAutofit/>
          </a:bodyPr>
          <a:lstStyle/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Study Specimens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Kit Requests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Specimen Labels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Sample Collection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Sample and Processing Forms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Sample Shipping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Shipment Survey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NCRAD Website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FAQ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08508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872" y="204719"/>
            <a:ext cx="7256256" cy="76369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SCI-PE Study Specimens per Visit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8D1B60D-7ED2-7938-9903-AD47BDA2A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127642"/>
              </p:ext>
            </p:extLst>
          </p:nvPr>
        </p:nvGraphicFramePr>
        <p:xfrm>
          <a:off x="1053093" y="1638540"/>
          <a:ext cx="10085813" cy="3311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4165">
                  <a:extLst>
                    <a:ext uri="{9D8B030D-6E8A-4147-A177-3AD203B41FA5}">
                      <a16:colId xmlns:a16="http://schemas.microsoft.com/office/drawing/2014/main" val="825028980"/>
                    </a:ext>
                  </a:extLst>
                </a:gridCol>
                <a:gridCol w="1579601">
                  <a:extLst>
                    <a:ext uri="{9D8B030D-6E8A-4147-A177-3AD203B41FA5}">
                      <a16:colId xmlns:a16="http://schemas.microsoft.com/office/drawing/2014/main" val="3265134255"/>
                    </a:ext>
                  </a:extLst>
                </a:gridCol>
                <a:gridCol w="1417702">
                  <a:extLst>
                    <a:ext uri="{9D8B030D-6E8A-4147-A177-3AD203B41FA5}">
                      <a16:colId xmlns:a16="http://schemas.microsoft.com/office/drawing/2014/main" val="2081869119"/>
                    </a:ext>
                  </a:extLst>
                </a:gridCol>
                <a:gridCol w="1417702">
                  <a:extLst>
                    <a:ext uri="{9D8B030D-6E8A-4147-A177-3AD203B41FA5}">
                      <a16:colId xmlns:a16="http://schemas.microsoft.com/office/drawing/2014/main" val="1460094723"/>
                    </a:ext>
                  </a:extLst>
                </a:gridCol>
                <a:gridCol w="1417702">
                  <a:extLst>
                    <a:ext uri="{9D8B030D-6E8A-4147-A177-3AD203B41FA5}">
                      <a16:colId xmlns:a16="http://schemas.microsoft.com/office/drawing/2014/main" val="1570240634"/>
                    </a:ext>
                  </a:extLst>
                </a:gridCol>
                <a:gridCol w="1338941">
                  <a:extLst>
                    <a:ext uri="{9D8B030D-6E8A-4147-A177-3AD203B41FA5}">
                      <a16:colId xmlns:a16="http://schemas.microsoft.com/office/drawing/2014/main" val="2731639564"/>
                    </a:ext>
                  </a:extLst>
                </a:gridCol>
              </a:tblGrid>
              <a:tr h="9377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Collection Tube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Drawn At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Specimen Type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Aliquot Volume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Total Number of Aliquots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Shipping Temperature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5015512"/>
                  </a:ext>
                </a:extLst>
              </a:tr>
              <a:tr h="118668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2 EDTA (Lavender-Top) Blood Collection Tubes (10 ml)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Week 1   &amp;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Month 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Plasma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1.5 ml plasma aliquots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Up to 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Ambient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3703853"/>
                  </a:ext>
                </a:extLst>
              </a:tr>
              <a:tr h="11866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Week 1 &amp;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Month 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Buffy Coat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~1.0 ml buffy coat aliquots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Up to 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Ambient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9981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296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A1955-6885-82B1-E6AC-37DAF099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8DD76-9B38-4E9F-F601-027CB9FF5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6263"/>
            <a:ext cx="10515600" cy="1851991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dirty="0"/>
              <a:t>Kit Orders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8901D-28EC-15B9-5FC0-F185853F6F0B}"/>
              </a:ext>
            </a:extLst>
          </p:cNvPr>
          <p:cNvSpPr txBox="1">
            <a:spLocks/>
          </p:cNvSpPr>
          <p:nvPr/>
        </p:nvSpPr>
        <p:spPr>
          <a:xfrm>
            <a:off x="831850" y="4795024"/>
            <a:ext cx="10515600" cy="1294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Kits Available for Order</a:t>
            </a:r>
          </a:p>
          <a:p>
            <a:pPr marL="0" indent="0" algn="ctr">
              <a:buNone/>
            </a:pPr>
            <a:r>
              <a:rPr lang="en-US" sz="2400" dirty="0"/>
              <a:t>Link to Kit Requests</a:t>
            </a:r>
          </a:p>
          <a:p>
            <a:pPr marL="0" indent="0" algn="ctr">
              <a:buNone/>
            </a:pPr>
            <a:r>
              <a:rPr lang="en-US" sz="2400" dirty="0"/>
              <a:t>Completing the Kit Request Module</a:t>
            </a:r>
          </a:p>
          <a:p>
            <a:pPr marL="0" indent="0" algn="ctr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4355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D6735-2452-DA09-7B26-FF2B54F19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90D84-3F0C-F11D-0ECD-2B4A995E25B3}"/>
              </a:ext>
            </a:extLst>
          </p:cNvPr>
          <p:cNvSpPr txBox="1">
            <a:spLocks/>
          </p:cNvSpPr>
          <p:nvPr/>
        </p:nvSpPr>
        <p:spPr>
          <a:xfrm>
            <a:off x="2877620" y="140677"/>
            <a:ext cx="6436751" cy="841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libri" panose="020F0502020204030204" pitchFamily="34" charset="0"/>
              </a:rPr>
              <a:t>Kit Types Available for Order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7FB4B7-F4D8-4C1F-DC2B-E051875FC496}"/>
              </a:ext>
            </a:extLst>
          </p:cNvPr>
          <p:cNvSpPr txBox="1"/>
          <p:nvPr/>
        </p:nvSpPr>
        <p:spPr>
          <a:xfrm>
            <a:off x="3822007" y="2410840"/>
            <a:ext cx="4547975" cy="1631216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IU:</a:t>
            </a:r>
          </a:p>
          <a:p>
            <a:pPr marL="742950" lvl="1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SCI-PE</a:t>
            </a:r>
            <a:r>
              <a:rPr lang="en-US" sz="2000" b="1" dirty="0">
                <a:solidFill>
                  <a:schemeClr val="accent6"/>
                </a:solidFill>
              </a:rPr>
              <a:t> Week 1 Blood </a:t>
            </a:r>
            <a:r>
              <a:rPr lang="en-US" sz="2000" dirty="0">
                <a:solidFill>
                  <a:schemeClr val="accent6"/>
                </a:solidFill>
              </a:rPr>
              <a:t>Kit</a:t>
            </a:r>
          </a:p>
          <a:p>
            <a:pPr marL="742950" lvl="1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SCI-PE </a:t>
            </a:r>
            <a:r>
              <a:rPr lang="en-US" sz="2000" b="1" dirty="0">
                <a:solidFill>
                  <a:schemeClr val="accent6"/>
                </a:solidFill>
              </a:rPr>
              <a:t>Month 24 Blood </a:t>
            </a:r>
            <a:r>
              <a:rPr lang="en-US" sz="2000" dirty="0">
                <a:solidFill>
                  <a:schemeClr val="accent6"/>
                </a:solidFill>
              </a:rPr>
              <a:t>Kit</a:t>
            </a:r>
          </a:p>
          <a:p>
            <a:pPr marL="742950" lvl="1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SCI-PE </a:t>
            </a:r>
            <a:r>
              <a:rPr lang="en-US" sz="2000" b="1" dirty="0">
                <a:solidFill>
                  <a:schemeClr val="accent6"/>
                </a:solidFill>
              </a:rPr>
              <a:t>Supplemental</a:t>
            </a:r>
            <a:r>
              <a:rPr lang="en-US" sz="2000" dirty="0">
                <a:solidFill>
                  <a:schemeClr val="accent6"/>
                </a:solidFill>
              </a:rPr>
              <a:t> Kit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E4BAA-EF24-C1FB-85DE-34D78F64B418}"/>
              </a:ext>
            </a:extLst>
          </p:cNvPr>
          <p:cNvSpPr txBox="1"/>
          <p:nvPr/>
        </p:nvSpPr>
        <p:spPr>
          <a:xfrm>
            <a:off x="3015646" y="1650535"/>
            <a:ext cx="616069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hlinkClick r:id="rId3"/>
              </a:rPr>
              <a:t>SCI-PE Kit Request Survey</a:t>
            </a:r>
            <a:r>
              <a:rPr lang="en-US" sz="2000" dirty="0"/>
              <a:t>: https://redcap.link/SCI-PE</a:t>
            </a:r>
          </a:p>
        </p:txBody>
      </p:sp>
    </p:spTree>
    <p:extLst>
      <p:ext uri="{BB962C8B-B14F-4D97-AF65-F5344CB8AC3E}">
        <p14:creationId xmlns:p14="http://schemas.microsoft.com/office/powerpoint/2010/main" val="2999265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3204" y="262514"/>
            <a:ext cx="4885592" cy="73855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When to Order Kits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3292" y="1594216"/>
            <a:ext cx="8745416" cy="3669567"/>
          </a:xfrm>
        </p:spPr>
        <p:txBody>
          <a:bodyPr>
            <a:normAutofit/>
          </a:bodyPr>
          <a:lstStyle/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Each site is responsible for ordering kits (labels are included) and maintaining a </a:t>
            </a:r>
            <a:r>
              <a:rPr lang="en-US" sz="2400" i="1" dirty="0">
                <a:solidFill>
                  <a:schemeClr val="accent6"/>
                </a:solidFill>
              </a:rPr>
              <a:t>1 month </a:t>
            </a:r>
            <a:r>
              <a:rPr lang="en-US" sz="2400" dirty="0">
                <a:solidFill>
                  <a:schemeClr val="accent6"/>
                </a:solidFill>
              </a:rPr>
              <a:t>supply on site for scheduled participants </a:t>
            </a:r>
          </a:p>
          <a:p>
            <a:pPr marL="0" indent="0">
              <a:buNone/>
            </a:pPr>
            <a:endParaRPr lang="en-US" sz="2400" dirty="0">
              <a:solidFill>
                <a:schemeClr val="accent6"/>
              </a:solidFill>
            </a:endParaRP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Please allow a minimum of </a:t>
            </a:r>
            <a:r>
              <a:rPr lang="en-US" sz="2400" b="1" dirty="0">
                <a:solidFill>
                  <a:schemeClr val="accent6"/>
                </a:solidFill>
              </a:rPr>
              <a:t>3 weeks </a:t>
            </a:r>
            <a:r>
              <a:rPr lang="en-US" sz="2400" dirty="0">
                <a:solidFill>
                  <a:schemeClr val="accent6"/>
                </a:solidFill>
              </a:rPr>
              <a:t>for your order to be   processed and delivered.</a:t>
            </a:r>
          </a:p>
          <a:p>
            <a:pPr marL="688975" lvl="1" indent="-231775">
              <a:buClr>
                <a:schemeClr val="accent1"/>
              </a:buClr>
            </a:pPr>
            <a:r>
              <a:rPr lang="en-US" dirty="0">
                <a:solidFill>
                  <a:schemeClr val="accent6"/>
                </a:solidFill>
              </a:rPr>
              <a:t>Our kits are build to order and will be processed in the order received.</a:t>
            </a:r>
          </a:p>
          <a:p>
            <a:pPr marL="688975" lvl="1" indent="-231775">
              <a:buClr>
                <a:schemeClr val="accent1"/>
              </a:buClr>
            </a:pPr>
            <a:r>
              <a:rPr lang="en-US" dirty="0">
                <a:solidFill>
                  <a:schemeClr val="accent6"/>
                </a:solidFill>
              </a:rPr>
              <a:t>Please email </a:t>
            </a:r>
            <a:r>
              <a:rPr lang="en-US" dirty="0">
                <a:solidFill>
                  <a:schemeClr val="accent6"/>
                </a:solidFill>
                <a:hlinkClick r:id="rId3"/>
              </a:rPr>
              <a:t>jazdicki@iu.edu</a:t>
            </a:r>
            <a:r>
              <a:rPr lang="en-US" dirty="0">
                <a:solidFill>
                  <a:schemeClr val="accent6"/>
                </a:solidFill>
              </a:rPr>
              <a:t> regarding expedited orders.</a:t>
            </a:r>
          </a:p>
          <a:p>
            <a:pPr marL="231775" indent="-231775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0046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C9A1B-4E6E-4A94-474C-FE7E46528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14C781-C887-7A9F-F495-FA3136226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049" y="1023597"/>
            <a:ext cx="4903345" cy="501960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913184" y="78199"/>
            <a:ext cx="6365631" cy="73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libri" panose="020F0502020204030204" pitchFamily="34" charset="0"/>
              </a:rPr>
              <a:t>SCI-PE Kit Request Module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81913" y="2439527"/>
            <a:ext cx="266127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Choose your site from the drop-down list.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831DD5-1FB6-A220-958D-225AF496E1E6}"/>
              </a:ext>
            </a:extLst>
          </p:cNvPr>
          <p:cNvSpPr txBox="1"/>
          <p:nvPr/>
        </p:nvSpPr>
        <p:spPr>
          <a:xfrm>
            <a:off x="276619" y="4005228"/>
            <a:ext cx="30277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The coordinator name and contact information will appear. 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Verify that this information is accurate or correct it if necessary.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51DA0B6E-5A69-336E-E65F-9314A6F3A49C}"/>
              </a:ext>
            </a:extLst>
          </p:cNvPr>
          <p:cNvSpPr/>
          <p:nvPr/>
        </p:nvSpPr>
        <p:spPr>
          <a:xfrm>
            <a:off x="3181530" y="4662435"/>
            <a:ext cx="375677" cy="1380766"/>
          </a:xfrm>
          <a:prstGeom prst="leftBrace">
            <a:avLst>
              <a:gd name="adj1" fmla="val 76088"/>
              <a:gd name="adj2" fmla="val 4883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6839A1-F8B7-564B-0AE0-C321177A4637}"/>
              </a:ext>
            </a:extLst>
          </p:cNvPr>
          <p:cNvCxnSpPr>
            <a:cxnSpLocks/>
          </p:cNvCxnSpPr>
          <p:nvPr/>
        </p:nvCxnSpPr>
        <p:spPr>
          <a:xfrm flipH="1">
            <a:off x="7659290" y="2795955"/>
            <a:ext cx="1422623" cy="633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281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7E16A-E907-1C65-3BA7-012CB8F5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5707F-812D-345D-9C71-47350F3BE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90" y="1269634"/>
            <a:ext cx="4664998" cy="48081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5695" y="1269634"/>
            <a:ext cx="5739636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Indicate the quantity needed of each kit</a:t>
            </a:r>
          </a:p>
          <a:p>
            <a:pPr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Once selected, the kit components and pictures of the chosen kit will appear below for review</a:t>
            </a:r>
          </a:p>
          <a:p>
            <a:pPr lvl="1"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You can order more than one type of kit in a single kit request!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C0081A-9520-A945-1528-BEA1CCE990B0}"/>
              </a:ext>
            </a:extLst>
          </p:cNvPr>
          <p:cNvSpPr txBox="1">
            <a:spLocks/>
          </p:cNvSpPr>
          <p:nvPr/>
        </p:nvSpPr>
        <p:spPr>
          <a:xfrm>
            <a:off x="2134455" y="136124"/>
            <a:ext cx="8554915" cy="580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SCI-PE Kit Request Module </a:t>
            </a:r>
            <a:r>
              <a:rPr lang="en-US" sz="2000" b="1" dirty="0">
                <a:latin typeface="Calibri" panose="020F0502020204030204" pitchFamily="34" charset="0"/>
              </a:rPr>
              <a:t>(continued)</a:t>
            </a:r>
            <a:endParaRPr lang="en-US" sz="4000" b="1" dirty="0">
              <a:latin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DBB99-7E38-7657-BEAB-B89328F8309A}"/>
              </a:ext>
            </a:extLst>
          </p:cNvPr>
          <p:cNvSpPr txBox="1"/>
          <p:nvPr/>
        </p:nvSpPr>
        <p:spPr>
          <a:xfrm>
            <a:off x="6411912" y="4829348"/>
            <a:ext cx="542901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sz="1800" u="sng" dirty="0">
                <a:solidFill>
                  <a:schemeClr val="accent6"/>
                </a:solidFill>
              </a:rPr>
              <a:t>Important Note:</a:t>
            </a:r>
            <a:r>
              <a:rPr lang="en-US" sz="1800" dirty="0">
                <a:solidFill>
                  <a:schemeClr val="accent6"/>
                </a:solidFill>
              </a:rPr>
              <a:t> Due to ongoing supply expiration issues, please limit your order to the kits/supplies you can use in the next </a:t>
            </a:r>
            <a:r>
              <a:rPr lang="en-US" sz="1800" b="1" i="1" dirty="0">
                <a:solidFill>
                  <a:schemeClr val="accent6"/>
                </a:solidFill>
              </a:rPr>
              <a:t>2 months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6FDAA8E-BB52-781F-9DA2-3EFDF77D4B24}"/>
              </a:ext>
            </a:extLst>
          </p:cNvPr>
          <p:cNvCxnSpPr>
            <a:cxnSpLocks/>
          </p:cNvCxnSpPr>
          <p:nvPr/>
        </p:nvCxnSpPr>
        <p:spPr>
          <a:xfrm flipH="1">
            <a:off x="4732774" y="1673595"/>
            <a:ext cx="1604950" cy="376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613A414-8E40-4257-B2F0-D11C73132015}"/>
              </a:ext>
            </a:extLst>
          </p:cNvPr>
          <p:cNvCxnSpPr>
            <a:cxnSpLocks/>
          </p:cNvCxnSpPr>
          <p:nvPr/>
        </p:nvCxnSpPr>
        <p:spPr>
          <a:xfrm flipH="1">
            <a:off x="4577652" y="2539963"/>
            <a:ext cx="1760072" cy="967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94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55035-BABF-1F4D-A936-D64474C93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60CC144-DE25-F3ED-5CC7-FA38FB47DC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2"/>
          <a:stretch>
            <a:fillRect/>
          </a:stretch>
        </p:blipFill>
        <p:spPr>
          <a:xfrm>
            <a:off x="227259" y="1535568"/>
            <a:ext cx="5868741" cy="37868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7B114C-3CF7-00F6-DAD2-CC436BF9D527}"/>
              </a:ext>
            </a:extLst>
          </p:cNvPr>
          <p:cNvSpPr txBox="1"/>
          <p:nvPr/>
        </p:nvSpPr>
        <p:spPr>
          <a:xfrm>
            <a:off x="6435327" y="2068216"/>
            <a:ext cx="550902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If you click Yes to “Do you need Extra Supplies” a list of supplies will populate. 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If you need a supply that is not listed, make a comment below or email NCRAD coordinator.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EDE3C-BE3A-5BFA-26CE-57ABFF91D0B2}"/>
              </a:ext>
            </a:extLst>
          </p:cNvPr>
          <p:cNvSpPr txBox="1"/>
          <p:nvPr/>
        </p:nvSpPr>
        <p:spPr>
          <a:xfrm>
            <a:off x="6512140" y="3926379"/>
            <a:ext cx="5229682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u="sng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Important Note:</a:t>
            </a: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 The form will calculate your ship date </a:t>
            </a:r>
            <a:r>
              <a:rPr lang="en-US" dirty="0">
                <a:solidFill>
                  <a:srgbClr val="FF0000"/>
                </a:solidFill>
              </a:rPr>
              <a:t>3 weeks</a:t>
            </a: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 from date of order. That is the date your order will be </a:t>
            </a:r>
            <a:r>
              <a:rPr lang="en-US" b="1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shipped</a:t>
            </a: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 by </a:t>
            </a:r>
            <a:r>
              <a:rPr lang="en-US" i="1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(not delivered).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If you need something sooner than this date, you must email NCRAD coordinator and specify what you need and the date needed.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818BB7F-8772-792B-F82B-CDF167A07F6B}"/>
              </a:ext>
            </a:extLst>
          </p:cNvPr>
          <p:cNvCxnSpPr>
            <a:cxnSpLocks/>
          </p:cNvCxnSpPr>
          <p:nvPr/>
        </p:nvCxnSpPr>
        <p:spPr>
          <a:xfrm flipH="1">
            <a:off x="4511710" y="2395275"/>
            <a:ext cx="19236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5AC722-BC5C-04D6-9EFC-B3228A65BE6A}"/>
              </a:ext>
            </a:extLst>
          </p:cNvPr>
          <p:cNvCxnSpPr>
            <a:cxnSpLocks/>
          </p:cNvCxnSpPr>
          <p:nvPr/>
        </p:nvCxnSpPr>
        <p:spPr>
          <a:xfrm flipH="1" flipV="1">
            <a:off x="3727938" y="3627455"/>
            <a:ext cx="2784202" cy="459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7474238-E1FF-8BA3-7166-20EF945C54E8}"/>
              </a:ext>
            </a:extLst>
          </p:cNvPr>
          <p:cNvSpPr txBox="1"/>
          <p:nvPr/>
        </p:nvSpPr>
        <p:spPr>
          <a:xfrm>
            <a:off x="247685" y="5456255"/>
            <a:ext cx="559599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dirty="0">
                <a:solidFill>
                  <a:schemeClr val="accent6"/>
                </a:solidFill>
              </a:rPr>
              <a:t>Once the request is completed, click submit and you will receive an automated confirmation email of your request.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62B820-FEE1-3348-8885-BE94A699AC31}"/>
              </a:ext>
            </a:extLst>
          </p:cNvPr>
          <p:cNvCxnSpPr>
            <a:cxnSpLocks/>
          </p:cNvCxnSpPr>
          <p:nvPr/>
        </p:nvCxnSpPr>
        <p:spPr>
          <a:xfrm flipH="1">
            <a:off x="4112009" y="1373583"/>
            <a:ext cx="821732" cy="394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AD74AB0-F916-BCF7-4B3D-73FFA724E327}"/>
              </a:ext>
            </a:extLst>
          </p:cNvPr>
          <p:cNvSpPr txBox="1"/>
          <p:nvPr/>
        </p:nvSpPr>
        <p:spPr>
          <a:xfrm>
            <a:off x="4933741" y="994905"/>
            <a:ext cx="464672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Each site may order 1 supplemental kit per year.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AAA230-A7DF-6298-A440-7C8CFABD7D29}"/>
              </a:ext>
            </a:extLst>
          </p:cNvPr>
          <p:cNvSpPr/>
          <p:nvPr/>
        </p:nvSpPr>
        <p:spPr>
          <a:xfrm>
            <a:off x="3540187" y="3965163"/>
            <a:ext cx="2206487" cy="71519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0A23842-4163-BDAE-E939-0B918BB06978}"/>
              </a:ext>
            </a:extLst>
          </p:cNvPr>
          <p:cNvSpPr txBox="1">
            <a:spLocks/>
          </p:cNvSpPr>
          <p:nvPr/>
        </p:nvSpPr>
        <p:spPr>
          <a:xfrm>
            <a:off x="2134455" y="136124"/>
            <a:ext cx="8554915" cy="580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SCI-PE Kit Request Module </a:t>
            </a:r>
            <a:r>
              <a:rPr lang="en-US" sz="2000" b="1" dirty="0">
                <a:latin typeface="Calibri" panose="020F0502020204030204" pitchFamily="34" charset="0"/>
              </a:rPr>
              <a:t>(continued)</a:t>
            </a:r>
            <a:endParaRPr lang="en-US" sz="4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808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2F5FC-9AA3-7D7B-3F26-36F5EC78F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76263"/>
            <a:ext cx="10515600" cy="1851991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dirty="0"/>
              <a:t>Specimen Labels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1850" y="4795024"/>
            <a:ext cx="10515600" cy="1294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Types of labels provided</a:t>
            </a:r>
          </a:p>
          <a:p>
            <a:pPr marL="0" indent="0" algn="ctr">
              <a:buNone/>
            </a:pPr>
            <a:r>
              <a:rPr lang="en-US" sz="2400" dirty="0"/>
              <a:t>Labeling tubes for NCRAD lab</a:t>
            </a:r>
          </a:p>
        </p:txBody>
      </p:sp>
    </p:spTree>
    <p:extLst>
      <p:ext uri="{BB962C8B-B14F-4D97-AF65-F5344CB8AC3E}">
        <p14:creationId xmlns:p14="http://schemas.microsoft.com/office/powerpoint/2010/main" val="1986164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01589-9D7E-2913-2E7A-049F6FD13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18937" y="377917"/>
            <a:ext cx="4954126" cy="94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Three Label Types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655368-D07C-EB1B-0C3B-3A6EA510BB69}"/>
              </a:ext>
            </a:extLst>
          </p:cNvPr>
          <p:cNvSpPr txBox="1"/>
          <p:nvPr/>
        </p:nvSpPr>
        <p:spPr>
          <a:xfrm>
            <a:off x="3655723" y="2090172"/>
            <a:ext cx="48805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 Kit Number Labels</a:t>
            </a:r>
            <a:r>
              <a:rPr lang="en-US" sz="2400" b="0" i="0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>
              <a:buFont typeface="+mj-lt"/>
              <a:buAutoNum type="arabicPeriod"/>
            </a:pPr>
            <a:endParaRPr lang="en-US" sz="2400" b="0" i="0" dirty="0">
              <a:solidFill>
                <a:schemeClr val="accent6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+mj-lt"/>
              <a:buAutoNum type="arabicPeriod" startAt="2"/>
            </a:pPr>
            <a:r>
              <a:rPr lang="en-US" sz="2400" b="0" i="0" u="none" strike="noStrike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</a:rPr>
              <a:t>SCI-PE ID Labels</a:t>
            </a:r>
            <a:endParaRPr lang="en-US" sz="2400" b="0" i="0" dirty="0">
              <a:solidFill>
                <a:schemeClr val="accent6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+mj-lt"/>
              <a:buAutoNum type="arabicPeriod" startAt="2"/>
            </a:pPr>
            <a:endParaRPr lang="en-US" sz="2400" b="0" i="0" dirty="0">
              <a:solidFill>
                <a:schemeClr val="accent6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+mj-lt"/>
              <a:buAutoNum type="arabicPeriod" startAt="3"/>
            </a:pPr>
            <a:r>
              <a:rPr lang="en-US" sz="2400" b="0" i="0" u="none" strike="noStrike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 Collection and Aliquot Tube Labels</a:t>
            </a:r>
            <a:r>
              <a:rPr lang="en-US" sz="2400" b="0" i="0" dirty="0">
                <a:solidFill>
                  <a:srgbClr val="006298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lvl="1"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b="0" i="1" u="none" strike="noStrike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Differ by specimen type</a:t>
            </a:r>
            <a:endParaRPr lang="en-US" sz="2000" b="0" i="1" dirty="0">
              <a:solidFill>
                <a:schemeClr val="accent6"/>
              </a:solidFill>
              <a:effectLst/>
              <a:latin typeface="Calibri" panose="020F050202020403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2709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08035-182E-C082-9433-F8FDB821B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44562" y="177883"/>
            <a:ext cx="4117910" cy="824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Kit Number Labels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607755" y="2033519"/>
            <a:ext cx="7197853" cy="3074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accent6"/>
                </a:solidFill>
              </a:rPr>
              <a:t>Used to track participant samples and provide quality assurance, unique to the subject </a:t>
            </a:r>
            <a:r>
              <a:rPr lang="en-US" sz="2000" b="1" i="1" dirty="0">
                <a:solidFill>
                  <a:schemeClr val="accent6"/>
                </a:solidFill>
              </a:rPr>
              <a:t>and</a:t>
            </a:r>
            <a:r>
              <a:rPr lang="en-US" sz="2000" b="1" dirty="0">
                <a:solidFill>
                  <a:schemeClr val="accent6"/>
                </a:solidFill>
              </a:rPr>
              <a:t> visit </a:t>
            </a:r>
            <a:endParaRPr lang="en-US" sz="900" b="1" dirty="0">
              <a:solidFill>
                <a:schemeClr val="accent6"/>
              </a:solidFill>
            </a:endParaRPr>
          </a:p>
          <a:p>
            <a:pPr marL="0" indent="0"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2000" b="1" dirty="0">
              <a:solidFill>
                <a:schemeClr val="accent6"/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Need to be placed on the following locations:</a:t>
            </a:r>
          </a:p>
          <a:p>
            <a:pPr marL="800100" lvl="1" indent="-342900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IU: Outside the kit bag when transporting to the STAT lab</a:t>
            </a:r>
          </a:p>
          <a:p>
            <a:pPr marL="800100" lvl="1" indent="-342900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Biological Sample and Shipment Notification Form (as needed)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21FB23-5C58-E24D-BA51-E5AFC6B3C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158" y="2108626"/>
            <a:ext cx="2953162" cy="292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08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4A739-18ED-4190-6DB9-673B1F39A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96648" y="91113"/>
            <a:ext cx="3398704" cy="989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SCI-PE ID Label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727869" y="1877395"/>
            <a:ext cx="6944970" cy="3103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None/>
            </a:pPr>
            <a:r>
              <a:rPr lang="en-US" sz="2000" b="1" dirty="0">
                <a:solidFill>
                  <a:schemeClr val="accent6"/>
                </a:solidFill>
              </a:rPr>
              <a:t>Used to identify a participant by their unique patient ID and are used to help organize </a:t>
            </a:r>
            <a:r>
              <a:rPr lang="en-US" sz="2000" b="1" i="1" dirty="0">
                <a:solidFill>
                  <a:schemeClr val="accent6"/>
                </a:solidFill>
              </a:rPr>
              <a:t>collection</a:t>
            </a:r>
            <a:r>
              <a:rPr lang="en-US" sz="2000" b="1" dirty="0">
                <a:solidFill>
                  <a:schemeClr val="accent6"/>
                </a:solidFill>
              </a:rPr>
              <a:t> tube labels during collection and processing. </a:t>
            </a:r>
          </a:p>
          <a:p>
            <a:pPr marL="0" indent="0"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2000" dirty="0">
              <a:solidFill>
                <a:schemeClr val="accent6"/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Sites will be responsible for handwriting this onto the provided labels</a:t>
            </a:r>
          </a:p>
          <a:p>
            <a:pPr lvl="1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Please use a fine point marker </a:t>
            </a:r>
          </a:p>
          <a:p>
            <a:pPr lvl="1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Write information on label prior to adhering to tube</a:t>
            </a:r>
          </a:p>
          <a:p>
            <a:pPr lvl="1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Place on all </a:t>
            </a:r>
            <a:r>
              <a:rPr lang="en-US" sz="2000" i="1" dirty="0">
                <a:solidFill>
                  <a:schemeClr val="accent6"/>
                </a:solidFill>
              </a:rPr>
              <a:t>collection</a:t>
            </a:r>
            <a:r>
              <a:rPr lang="en-US" sz="2000" dirty="0">
                <a:solidFill>
                  <a:schemeClr val="accent6"/>
                </a:solidFill>
              </a:rPr>
              <a:t> tubes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9CE89D-3936-AEDB-15AA-2D92E8C88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118" y="1976233"/>
            <a:ext cx="2905530" cy="29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72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CCBF3C-79F3-2356-941A-6B759380A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261" y="1687449"/>
            <a:ext cx="2934109" cy="29150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3294" y="100832"/>
            <a:ext cx="7631191" cy="914984"/>
          </a:xfrm>
        </p:spPr>
        <p:txBody>
          <a:bodyPr>
            <a:noAutofit/>
          </a:bodyPr>
          <a:lstStyle/>
          <a:p>
            <a:r>
              <a:rPr lang="en-US" sz="4000" b="1" dirty="0"/>
              <a:t>Collection and Aliquot Tube Labels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09538" y="3108342"/>
            <a:ext cx="5563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Specimen Barcode (unique for each tube)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9538" y="1925518"/>
            <a:ext cx="199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Study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9538" y="3461092"/>
            <a:ext cx="3225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Sample Type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9538" y="2714091"/>
            <a:ext cx="47563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Kit # (unique to the subject and visit)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BB57756-669F-D2B3-D2D5-5A919E5F01A7}"/>
              </a:ext>
            </a:extLst>
          </p:cNvPr>
          <p:cNvCxnSpPr>
            <a:cxnSpLocks/>
          </p:cNvCxnSpPr>
          <p:nvPr/>
        </p:nvCxnSpPr>
        <p:spPr>
          <a:xfrm flipH="1">
            <a:off x="4529378" y="2130023"/>
            <a:ext cx="128016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2E054C7-42B7-3D8A-3F00-F055DC161584}"/>
              </a:ext>
            </a:extLst>
          </p:cNvPr>
          <p:cNvCxnSpPr>
            <a:cxnSpLocks/>
          </p:cNvCxnSpPr>
          <p:nvPr/>
        </p:nvCxnSpPr>
        <p:spPr>
          <a:xfrm flipH="1" flipV="1">
            <a:off x="4163618" y="2522372"/>
            <a:ext cx="1645920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FE9F1A5-5C23-3D4B-469E-BB4979E77941}"/>
              </a:ext>
            </a:extLst>
          </p:cNvPr>
          <p:cNvCxnSpPr>
            <a:cxnSpLocks/>
          </p:cNvCxnSpPr>
          <p:nvPr/>
        </p:nvCxnSpPr>
        <p:spPr>
          <a:xfrm flipH="1">
            <a:off x="4529378" y="2914721"/>
            <a:ext cx="128016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3AF5AC8-96B8-95B6-BBCD-E29A1C5EDE85}"/>
              </a:ext>
            </a:extLst>
          </p:cNvPr>
          <p:cNvCxnSpPr>
            <a:cxnSpLocks/>
          </p:cNvCxnSpPr>
          <p:nvPr/>
        </p:nvCxnSpPr>
        <p:spPr>
          <a:xfrm flipH="1">
            <a:off x="4529378" y="3302552"/>
            <a:ext cx="128016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8C58E08-020A-D012-C4A8-525126756B8C}"/>
              </a:ext>
            </a:extLst>
          </p:cNvPr>
          <p:cNvCxnSpPr>
            <a:cxnSpLocks/>
          </p:cNvCxnSpPr>
          <p:nvPr/>
        </p:nvCxnSpPr>
        <p:spPr>
          <a:xfrm flipH="1">
            <a:off x="4044197" y="3676535"/>
            <a:ext cx="176534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27B3685-DE4E-24A6-FD9C-481DCE444BFA}"/>
              </a:ext>
            </a:extLst>
          </p:cNvPr>
          <p:cNvSpPr txBox="1"/>
          <p:nvPr/>
        </p:nvSpPr>
        <p:spPr>
          <a:xfrm>
            <a:off x="5809538" y="3855343"/>
            <a:ext cx="3225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Collection Container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180A40-BD89-30CA-2872-DC855DE916AB}"/>
              </a:ext>
            </a:extLst>
          </p:cNvPr>
          <p:cNvSpPr txBox="1"/>
          <p:nvPr/>
        </p:nvSpPr>
        <p:spPr>
          <a:xfrm>
            <a:off x="1560329" y="5408229"/>
            <a:ext cx="907134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These labels are to be placed on ALL collection tubes. All other labels to be sent to the STAT Lab with samples.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F8981C8-6732-0B2C-E2E7-8C1517F49D65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4044197" y="4070786"/>
            <a:ext cx="1765341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F80B5A9-A60A-4257-67C7-F06454184251}"/>
              </a:ext>
            </a:extLst>
          </p:cNvPr>
          <p:cNvSpPr txBox="1"/>
          <p:nvPr/>
        </p:nvSpPr>
        <p:spPr>
          <a:xfrm>
            <a:off x="5809538" y="2310786"/>
            <a:ext cx="199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Tube Type</a:t>
            </a:r>
          </a:p>
        </p:txBody>
      </p:sp>
    </p:spTree>
    <p:extLst>
      <p:ext uri="{BB962C8B-B14F-4D97-AF65-F5344CB8AC3E}">
        <p14:creationId xmlns:p14="http://schemas.microsoft.com/office/powerpoint/2010/main" val="2694915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ABEAC-D4FA-5D03-E941-0C59A60F0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F839774-A152-15C7-99F9-38FC3BA35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635" y="2628270"/>
            <a:ext cx="1197083" cy="11892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93DC38-F961-011F-C610-DC03DE77F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932" y="2624794"/>
            <a:ext cx="1208378" cy="1192735"/>
          </a:xfrm>
          <a:prstGeom prst="rect">
            <a:avLst/>
          </a:prstGeom>
        </p:spPr>
      </p:pic>
      <p:sp>
        <p:nvSpPr>
          <p:cNvPr id="36" name="Title 1">
            <a:extLst>
              <a:ext uri="{FF2B5EF4-FFF2-40B4-BE49-F238E27FC236}">
                <a16:creationId xmlns:a16="http://schemas.microsoft.com/office/drawing/2014/main" id="{83DAFF6A-49DE-61DE-5BC4-6396E0A2359F}"/>
              </a:ext>
            </a:extLst>
          </p:cNvPr>
          <p:cNvSpPr txBox="1">
            <a:spLocks/>
          </p:cNvSpPr>
          <p:nvPr/>
        </p:nvSpPr>
        <p:spPr>
          <a:xfrm>
            <a:off x="683538" y="-30907"/>
            <a:ext cx="10681400" cy="1000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libri" panose="020F0502020204030204" pitchFamily="34" charset="0"/>
              </a:rPr>
              <a:t>Collection and Aliquot Tube Label Example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216D0A-914F-5CA5-F17F-1788EE535CE0}"/>
              </a:ext>
            </a:extLst>
          </p:cNvPr>
          <p:cNvSpPr txBox="1"/>
          <p:nvPr/>
        </p:nvSpPr>
        <p:spPr>
          <a:xfrm>
            <a:off x="5838266" y="3756333"/>
            <a:ext cx="442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006298"/>
                </a:solidFill>
              </a:rPr>
              <a:t>x2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447589E-5D2F-3A91-A73F-716115D6A143}"/>
              </a:ext>
            </a:extLst>
          </p:cNvPr>
          <p:cNvSpPr txBox="1"/>
          <p:nvPr/>
        </p:nvSpPr>
        <p:spPr>
          <a:xfrm>
            <a:off x="7224316" y="3756333"/>
            <a:ext cx="53013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x7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6F7A4BD-BCC7-B73E-C853-84DB6659F846}"/>
              </a:ext>
            </a:extLst>
          </p:cNvPr>
          <p:cNvSpPr txBox="1"/>
          <p:nvPr/>
        </p:nvSpPr>
        <p:spPr>
          <a:xfrm>
            <a:off x="8675571" y="3756333"/>
            <a:ext cx="442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x2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A7057E-0CAE-1A0E-406F-C3E92FDA5C03}"/>
              </a:ext>
            </a:extLst>
          </p:cNvPr>
          <p:cNvSpPr txBox="1"/>
          <p:nvPr/>
        </p:nvSpPr>
        <p:spPr>
          <a:xfrm>
            <a:off x="5424622" y="2375794"/>
            <a:ext cx="1343176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/>
              <a:t>Collection Tube Label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ACC905-C93C-52C8-EB8E-B0C56F54CEAC}"/>
              </a:ext>
            </a:extLst>
          </p:cNvPr>
          <p:cNvSpPr txBox="1"/>
          <p:nvPr/>
        </p:nvSpPr>
        <p:spPr>
          <a:xfrm>
            <a:off x="6873266" y="2375794"/>
            <a:ext cx="1232237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>
                <a:solidFill>
                  <a:schemeClr val="accent1"/>
                </a:solidFill>
              </a:rPr>
              <a:t>Aliquot Tube Label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66F04EF-EB9F-2C35-18DC-3A1C3F96E736}"/>
              </a:ext>
            </a:extLst>
          </p:cNvPr>
          <p:cNvSpPr txBox="1"/>
          <p:nvPr/>
        </p:nvSpPr>
        <p:spPr>
          <a:xfrm>
            <a:off x="8280464" y="2375794"/>
            <a:ext cx="1232237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>
                <a:solidFill>
                  <a:schemeClr val="accent1"/>
                </a:solidFill>
              </a:rPr>
              <a:t>Aliquot Tube Label</a:t>
            </a:r>
          </a:p>
        </p:txBody>
      </p:sp>
      <p:sp>
        <p:nvSpPr>
          <p:cNvPr id="1056" name="TextBox 1055">
            <a:extLst>
              <a:ext uri="{FF2B5EF4-FFF2-40B4-BE49-F238E27FC236}">
                <a16:creationId xmlns:a16="http://schemas.microsoft.com/office/drawing/2014/main" id="{9B3FD2CA-460A-EFFB-772A-6DCC158A36A1}"/>
              </a:ext>
            </a:extLst>
          </p:cNvPr>
          <p:cNvSpPr txBox="1"/>
          <p:nvPr/>
        </p:nvSpPr>
        <p:spPr>
          <a:xfrm>
            <a:off x="2511534" y="1978566"/>
            <a:ext cx="2874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Blood Kit Labels </a:t>
            </a:r>
            <a:r>
              <a:rPr lang="en-US" i="1" dirty="0"/>
              <a:t>Examples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042185A-DD1F-29D1-74CE-EF0B5A7F17AB}"/>
              </a:ext>
            </a:extLst>
          </p:cNvPr>
          <p:cNvSpPr txBox="1"/>
          <p:nvPr/>
        </p:nvSpPr>
        <p:spPr>
          <a:xfrm>
            <a:off x="2919769" y="3748284"/>
            <a:ext cx="442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x4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D39C028-244F-B0FA-0E3B-D38CF5786983}"/>
              </a:ext>
            </a:extLst>
          </p:cNvPr>
          <p:cNvSpPr txBox="1"/>
          <p:nvPr/>
        </p:nvSpPr>
        <p:spPr>
          <a:xfrm>
            <a:off x="4324806" y="3756333"/>
            <a:ext cx="53013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x4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25EFF0DD-9ADE-84D7-7147-D2A7EA9D9E5C}"/>
              </a:ext>
            </a:extLst>
          </p:cNvPr>
          <p:cNvSpPr/>
          <p:nvPr/>
        </p:nvSpPr>
        <p:spPr>
          <a:xfrm>
            <a:off x="2919769" y="3433582"/>
            <a:ext cx="585606" cy="176254"/>
          </a:xfrm>
          <a:prstGeom prst="rect">
            <a:avLst/>
          </a:prstGeom>
          <a:noFill/>
          <a:ln>
            <a:solidFill>
              <a:srgbClr val="00843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69315D45-EDBF-711F-8930-3251881A21CF}"/>
              </a:ext>
            </a:extLst>
          </p:cNvPr>
          <p:cNvSpPr/>
          <p:nvPr/>
        </p:nvSpPr>
        <p:spPr>
          <a:xfrm>
            <a:off x="5776977" y="2875958"/>
            <a:ext cx="585606" cy="141478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  <a:effectLst>
            <a:glow rad="228600">
              <a:schemeClr val="tx1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44A1DB-F109-8B27-3486-8D2FF6E14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515" y="2616456"/>
            <a:ext cx="1211104" cy="12111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ED69CE8-8CD3-94BE-A2ED-7BB136CF9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0842" y="2628245"/>
            <a:ext cx="1197083" cy="118928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C1BA1E6-4250-597F-5AC1-FE6C0A12D988}"/>
              </a:ext>
            </a:extLst>
          </p:cNvPr>
          <p:cNvSpPr/>
          <p:nvPr/>
        </p:nvSpPr>
        <p:spPr>
          <a:xfrm>
            <a:off x="7196580" y="2881561"/>
            <a:ext cx="585606" cy="141478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  <a:effectLst>
            <a:glow rad="228600">
              <a:schemeClr val="tx1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0519D5D-0478-4399-B272-DF60CAB6FC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8040" y="2632144"/>
            <a:ext cx="1197083" cy="118538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C828F46-E62F-976A-5DDE-ABBDEB234492}"/>
              </a:ext>
            </a:extLst>
          </p:cNvPr>
          <p:cNvSpPr/>
          <p:nvPr/>
        </p:nvSpPr>
        <p:spPr>
          <a:xfrm>
            <a:off x="8625503" y="2894869"/>
            <a:ext cx="585606" cy="141478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  <a:effectLst>
            <a:glow rad="228600">
              <a:schemeClr val="tx1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977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C195B-5FF5-35BF-DFD3-C4F2F2F92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29E660C-7347-34CD-2E4A-2F21B5F8A7E5}"/>
              </a:ext>
            </a:extLst>
          </p:cNvPr>
          <p:cNvSpPr/>
          <p:nvPr/>
        </p:nvSpPr>
        <p:spPr>
          <a:xfrm>
            <a:off x="2096554" y="755376"/>
            <a:ext cx="1597572" cy="534724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572960" y="-73609"/>
            <a:ext cx="11045899" cy="964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libri" panose="020F0502020204030204" pitchFamily="34" charset="0"/>
              </a:rPr>
              <a:t>Label Placement for Blood Collection Tubes</a:t>
            </a:r>
          </a:p>
        </p:txBody>
      </p:sp>
      <p:sp>
        <p:nvSpPr>
          <p:cNvPr id="15" name="TextBox 10" descr="Text box highlighting the pictured Collection Tube/Aliquot Label"/>
          <p:cNvSpPr txBox="1"/>
          <p:nvPr/>
        </p:nvSpPr>
        <p:spPr>
          <a:xfrm>
            <a:off x="4371693" y="2641915"/>
            <a:ext cx="1724217" cy="72210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1. Collection Tube Label</a:t>
            </a:r>
            <a:endParaRPr lang="en-US" dirty="0">
              <a:effectLst/>
              <a:latin typeface="Calibri" panose="020F0502020204030204" pitchFamily="34" charset="0"/>
              <a:ea typeface="PMingLiU"/>
            </a:endParaRPr>
          </a:p>
        </p:txBody>
      </p:sp>
      <p:sp>
        <p:nvSpPr>
          <p:cNvPr id="16" name="TextBox 10" descr="Text box highlighting the pictured Site and RAVE ID Label"/>
          <p:cNvSpPr txBox="1"/>
          <p:nvPr/>
        </p:nvSpPr>
        <p:spPr>
          <a:xfrm>
            <a:off x="4354962" y="3832360"/>
            <a:ext cx="1740947" cy="721291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2. SCI-PE ID Label</a:t>
            </a:r>
            <a:endParaRPr lang="en-US" dirty="0">
              <a:effectLst/>
              <a:latin typeface="Calibri" panose="020F0502020204030204" pitchFamily="34" charset="0"/>
              <a:ea typeface="PMingLiU"/>
            </a:endParaRPr>
          </a:p>
        </p:txBody>
      </p:sp>
      <p:sp>
        <p:nvSpPr>
          <p:cNvPr id="17" name="Left Arrow 16" descr="A green arrow points from the Collection Tube/Aliquot Label text box to the corresponding label in the photo."/>
          <p:cNvSpPr/>
          <p:nvPr/>
        </p:nvSpPr>
        <p:spPr>
          <a:xfrm>
            <a:off x="3486916" y="2893417"/>
            <a:ext cx="818866" cy="319841"/>
          </a:xfrm>
          <a:prstGeom prst="leftArrow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Left Arrow 16" descr="A green arrow points from the Collection Tube/Aliquot Label text box to the corresponding label in the photo.">
            <a:extLst>
              <a:ext uri="{FF2B5EF4-FFF2-40B4-BE49-F238E27FC236}">
                <a16:creationId xmlns:a16="http://schemas.microsoft.com/office/drawing/2014/main" id="{8C313D5F-F8F3-AD1E-F175-28D914B4BE80}"/>
              </a:ext>
            </a:extLst>
          </p:cNvPr>
          <p:cNvSpPr/>
          <p:nvPr/>
        </p:nvSpPr>
        <p:spPr>
          <a:xfrm>
            <a:off x="3470275" y="4033086"/>
            <a:ext cx="818866" cy="319841"/>
          </a:xfrm>
          <a:prstGeom prst="leftArrow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6D28BBD-A2D0-02DF-6C76-401202941D59}"/>
              </a:ext>
            </a:extLst>
          </p:cNvPr>
          <p:cNvSpPr txBox="1">
            <a:spLocks/>
          </p:cNvSpPr>
          <p:nvPr/>
        </p:nvSpPr>
        <p:spPr>
          <a:xfrm>
            <a:off x="6640140" y="2183133"/>
            <a:ext cx="5181600" cy="31067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GB" sz="2000" dirty="0">
                <a:solidFill>
                  <a:schemeClr val="accent6"/>
                </a:solidFill>
              </a:rPr>
              <a:t>Label all collection tubes </a:t>
            </a:r>
            <a:r>
              <a:rPr lang="en-GB" sz="2000" i="1" u="sng" dirty="0">
                <a:solidFill>
                  <a:schemeClr val="accent6"/>
                </a:solidFill>
              </a:rPr>
              <a:t>before</a:t>
            </a:r>
            <a:r>
              <a:rPr lang="en-GB" sz="2000" dirty="0">
                <a:solidFill>
                  <a:schemeClr val="accent6"/>
                </a:solidFill>
              </a:rPr>
              <a:t> collecting, processing, and freezing.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Label only </a:t>
            </a:r>
            <a:r>
              <a:rPr lang="en-US" sz="2000" i="1" u="sng" dirty="0">
                <a:solidFill>
                  <a:schemeClr val="accent6"/>
                </a:solidFill>
              </a:rPr>
              <a:t>1</a:t>
            </a:r>
            <a:r>
              <a:rPr lang="en-US" sz="2000" dirty="0">
                <a:solidFill>
                  <a:schemeClr val="accent6"/>
                </a:solidFill>
              </a:rPr>
              <a:t> participant’s tubes at a time to avoid mix-ups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Wrap the label around the tube </a:t>
            </a:r>
            <a:r>
              <a:rPr lang="en-US" sz="2000" i="1" u="sng" dirty="0">
                <a:solidFill>
                  <a:schemeClr val="accent6"/>
                </a:solidFill>
              </a:rPr>
              <a:t>horizontally</a:t>
            </a:r>
            <a:r>
              <a:rPr lang="en-US" sz="2000" dirty="0">
                <a:solidFill>
                  <a:schemeClr val="accent6"/>
                </a:solidFill>
              </a:rPr>
              <a:t>. Label position is important for </a:t>
            </a:r>
            <a:r>
              <a:rPr lang="en-US" sz="2000" i="1" u="sng" dirty="0">
                <a:solidFill>
                  <a:schemeClr val="accent6"/>
                </a:solidFill>
              </a:rPr>
              <a:t>all</a:t>
            </a:r>
            <a:r>
              <a:rPr lang="en-US" sz="2000" dirty="0">
                <a:solidFill>
                  <a:schemeClr val="accent6"/>
                </a:solidFill>
              </a:rPr>
              <a:t> tube types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Make sure the label is completely adhered with no edges coming undone</a:t>
            </a:r>
            <a:endParaRPr lang="en-US" sz="2000" dirty="0"/>
          </a:p>
        </p:txBody>
      </p:sp>
      <p:pic>
        <p:nvPicPr>
          <p:cNvPr id="4" name="Picture 3" descr="The picture shows a purple top EDTA tube  with two types of labels. There is a collection tube label on top, with a QR code, barcode number and sample type, plasma. There is another label below, a participant ID label which reads &quot;PT ID&quot; and has a blank space for the participant ID number.">
            <a:extLst>
              <a:ext uri="{FF2B5EF4-FFF2-40B4-BE49-F238E27FC236}">
                <a16:creationId xmlns:a16="http://schemas.microsoft.com/office/drawing/2014/main" id="{864B52D1-B7DB-8D34-99E6-261AFE4A4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035" y="1026105"/>
            <a:ext cx="969412" cy="4434730"/>
          </a:xfrm>
          <a:prstGeom prst="rect">
            <a:avLst/>
          </a:prstGeom>
        </p:spPr>
      </p:pic>
      <p:sp>
        <p:nvSpPr>
          <p:cNvPr id="13" name="TextBox 12" descr="A Site and RAVE ID Label is shown. There is one blank for the Site ID and a second blank for the RAVE ID.">
            <a:extLst>
              <a:ext uri="{FF2B5EF4-FFF2-40B4-BE49-F238E27FC236}">
                <a16:creationId xmlns:a16="http://schemas.microsoft.com/office/drawing/2014/main" id="{AA5E2D6E-F7BA-C07A-0F19-8E78EDE07DDE}"/>
              </a:ext>
            </a:extLst>
          </p:cNvPr>
          <p:cNvSpPr txBox="1"/>
          <p:nvPr/>
        </p:nvSpPr>
        <p:spPr>
          <a:xfrm rot="5400000">
            <a:off x="2408435" y="3915663"/>
            <a:ext cx="1026965" cy="677108"/>
          </a:xfrm>
          <a:prstGeom prst="rect">
            <a:avLst/>
          </a:prstGeom>
          <a:solidFill>
            <a:srgbClr val="FFFFFF"/>
          </a:solidFill>
          <a:ln w="3175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Site ID: _____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RAVE #: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_____________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4" name="Picture 13" descr="The picture shows a purple top EDTA tube  with two types of labels. There is a collection tube label on top, with a QR code, barcode number and sample type, plasma. There is another label below, a participant ID label which reads &quot;PT ID&quot; and has a blank space for the participant ID number.">
            <a:extLst>
              <a:ext uri="{FF2B5EF4-FFF2-40B4-BE49-F238E27FC236}">
                <a16:creationId xmlns:a16="http://schemas.microsoft.com/office/drawing/2014/main" id="{E49AF7F5-7B6D-4E76-1708-42444B43C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9" y="1026105"/>
            <a:ext cx="969412" cy="4434730"/>
          </a:xfrm>
          <a:prstGeom prst="rect">
            <a:avLst/>
          </a:prstGeom>
        </p:spPr>
      </p:pic>
      <p:sp>
        <p:nvSpPr>
          <p:cNvPr id="23" name="TextBox 10" descr="Text box highlighting the pictured Site and RAVE ID Label">
            <a:extLst>
              <a:ext uri="{FF2B5EF4-FFF2-40B4-BE49-F238E27FC236}">
                <a16:creationId xmlns:a16="http://schemas.microsoft.com/office/drawing/2014/main" id="{4A08CFF6-2944-678F-5FD5-50AE5CA8AF80}"/>
              </a:ext>
            </a:extLst>
          </p:cNvPr>
          <p:cNvSpPr txBox="1"/>
          <p:nvPr/>
        </p:nvSpPr>
        <p:spPr>
          <a:xfrm>
            <a:off x="971941" y="5522590"/>
            <a:ext cx="969412" cy="36064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INCORRECT</a:t>
            </a:r>
            <a:endParaRPr lang="en-US" sz="1200" dirty="0">
              <a:solidFill>
                <a:srgbClr val="C00000"/>
              </a:solidFill>
              <a:effectLst/>
              <a:latin typeface="Calibri" panose="020F0502020204030204" pitchFamily="34" charset="0"/>
              <a:ea typeface="PMingLiU"/>
            </a:endParaRPr>
          </a:p>
        </p:txBody>
      </p:sp>
      <p:sp>
        <p:nvSpPr>
          <p:cNvPr id="24" name="TextBox 10" descr="Text box highlighting the pictured Site and RAVE ID Label">
            <a:extLst>
              <a:ext uri="{FF2B5EF4-FFF2-40B4-BE49-F238E27FC236}">
                <a16:creationId xmlns:a16="http://schemas.microsoft.com/office/drawing/2014/main" id="{C05D25B5-6030-4162-97AA-9AADE2F5ED64}"/>
              </a:ext>
            </a:extLst>
          </p:cNvPr>
          <p:cNvSpPr txBox="1"/>
          <p:nvPr/>
        </p:nvSpPr>
        <p:spPr>
          <a:xfrm>
            <a:off x="2437211" y="5522590"/>
            <a:ext cx="969412" cy="36064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accent1"/>
                </a:solidFill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CORRECT</a:t>
            </a:r>
            <a:endParaRPr lang="en-US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PMingLiU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15D6FC-F1BC-2467-48AF-978EEB0F2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97" y="2458810"/>
            <a:ext cx="1044700" cy="1037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4B517D-A699-3DF5-4B19-E7F3A1428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399567" y="2458810"/>
            <a:ext cx="1044700" cy="10378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C082BE-FD4A-5568-80AA-CA68D665E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297" y="3736531"/>
            <a:ext cx="1041276" cy="10447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CAAB98-123F-73F5-8300-95764774B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401279" y="3734819"/>
            <a:ext cx="1041276" cy="10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11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F6AC4-E134-2321-B8A4-AFE68FD2D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7011"/>
            <a:ext cx="10515600" cy="172884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Sample and Processing Forms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926443" y="4729655"/>
            <a:ext cx="10515600" cy="781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Participant and Specimen Information</a:t>
            </a:r>
          </a:p>
        </p:txBody>
      </p:sp>
    </p:spTree>
    <p:extLst>
      <p:ext uri="{BB962C8B-B14F-4D97-AF65-F5344CB8AC3E}">
        <p14:creationId xmlns:p14="http://schemas.microsoft.com/office/powerpoint/2010/main" val="1368308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913E9-075C-FE68-8FE8-6A8C233B9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3D202CD-D1D9-D720-8FA4-BA0127494DC6}"/>
              </a:ext>
            </a:extLst>
          </p:cNvPr>
          <p:cNvSpPr txBox="1">
            <a:spLocks/>
          </p:cNvSpPr>
          <p:nvPr/>
        </p:nvSpPr>
        <p:spPr>
          <a:xfrm>
            <a:off x="195943" y="3393"/>
            <a:ext cx="32330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latin typeface="+mn-lt"/>
                <a:ea typeface="+mj-ea"/>
                <a:cs typeface="+mj-cs"/>
              </a:rPr>
              <a:t>Sample Form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8D3044-F719-0C60-79D1-96C567C23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597" y="157316"/>
            <a:ext cx="5823880" cy="6098305"/>
          </a:xfrm>
          <a:prstGeom prst="rect">
            <a:avLst/>
          </a:prstGeom>
          <a:noFill/>
        </p:spPr>
      </p:pic>
      <p:sp>
        <p:nvSpPr>
          <p:cNvPr id="9" name="Right Brace 8">
            <a:extLst>
              <a:ext uri="{FF2B5EF4-FFF2-40B4-BE49-F238E27FC236}">
                <a16:creationId xmlns:a16="http://schemas.microsoft.com/office/drawing/2014/main" id="{20352E67-E95F-94AF-8424-D0E5E44AE267}"/>
              </a:ext>
            </a:extLst>
          </p:cNvPr>
          <p:cNvSpPr/>
          <p:nvPr/>
        </p:nvSpPr>
        <p:spPr>
          <a:xfrm rot="10800000">
            <a:off x="4772346" y="1127841"/>
            <a:ext cx="350260" cy="1695258"/>
          </a:xfrm>
          <a:prstGeom prst="rightBrace">
            <a:avLst>
              <a:gd name="adj1" fmla="val 122390"/>
              <a:gd name="adj2" fmla="val 5096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75B3C876-2B97-C8F0-F465-E6D400BD28A3}"/>
              </a:ext>
            </a:extLst>
          </p:cNvPr>
          <p:cNvSpPr/>
          <p:nvPr/>
        </p:nvSpPr>
        <p:spPr>
          <a:xfrm rot="10800000">
            <a:off x="4772346" y="3606390"/>
            <a:ext cx="350260" cy="2123768"/>
          </a:xfrm>
          <a:prstGeom prst="rightBrace">
            <a:avLst>
              <a:gd name="adj1" fmla="val 122390"/>
              <a:gd name="adj2" fmla="val 5096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AABEDA-01BD-5DD6-7D3C-D4E1A25400E4}"/>
              </a:ext>
            </a:extLst>
          </p:cNvPr>
          <p:cNvSpPr txBox="1"/>
          <p:nvPr/>
        </p:nvSpPr>
        <p:spPr>
          <a:xfrm>
            <a:off x="2505371" y="1513804"/>
            <a:ext cx="22669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Study Coordinator fills out prior to sending to STAT lab.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3494C6-AED1-A3D0-CFE6-81205E710634}"/>
              </a:ext>
            </a:extLst>
          </p:cNvPr>
          <p:cNvSpPr txBox="1"/>
          <p:nvPr/>
        </p:nvSpPr>
        <p:spPr>
          <a:xfrm>
            <a:off x="2505371" y="4345108"/>
            <a:ext cx="2266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STAT lab will fill out then send to NCRAD.</a:t>
            </a:r>
          </a:p>
        </p:txBody>
      </p:sp>
    </p:spTree>
    <p:extLst>
      <p:ext uri="{BB962C8B-B14F-4D97-AF65-F5344CB8AC3E}">
        <p14:creationId xmlns:p14="http://schemas.microsoft.com/office/powerpoint/2010/main" val="3934987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F4F5E-91E2-818B-78CB-65A62BE5A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699" y="223611"/>
            <a:ext cx="3276601" cy="1325563"/>
          </a:xfrm>
        </p:spPr>
        <p:txBody>
          <a:bodyPr/>
          <a:lstStyle/>
          <a:p>
            <a:r>
              <a:rPr lang="en-US" dirty="0"/>
              <a:t>Sample Form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A8D06C-4C55-F26F-05EC-3495B463C766}"/>
              </a:ext>
            </a:extLst>
          </p:cNvPr>
          <p:cNvSpPr txBox="1"/>
          <p:nvPr/>
        </p:nvSpPr>
        <p:spPr>
          <a:xfrm>
            <a:off x="1926771" y="2013857"/>
            <a:ext cx="7650236" cy="18528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Include in each resealable bag for each participant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Can be found on the SCI-PE NCRAD website or at the end of the MOP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Needs to be filled out prior to sending to the STAT Lab</a:t>
            </a:r>
          </a:p>
        </p:txBody>
      </p:sp>
    </p:spTree>
    <p:extLst>
      <p:ext uri="{BB962C8B-B14F-4D97-AF65-F5344CB8AC3E}">
        <p14:creationId xmlns:p14="http://schemas.microsoft.com/office/powerpoint/2010/main" val="1596493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3F13E-36D1-769B-BB9A-E605827E3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E2B20-6D8E-23E1-A32D-B8D18111B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747011"/>
            <a:ext cx="10515600" cy="172884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Sample Shipment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42D73-C3F6-7714-EF18-A45D7731CC5B}"/>
              </a:ext>
            </a:extLst>
          </p:cNvPr>
          <p:cNvSpPr txBox="1">
            <a:spLocks/>
          </p:cNvSpPr>
          <p:nvPr/>
        </p:nvSpPr>
        <p:spPr>
          <a:xfrm>
            <a:off x="926443" y="4729655"/>
            <a:ext cx="10515600" cy="781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Preparing samples for shipment to NCRAD</a:t>
            </a:r>
          </a:p>
        </p:txBody>
      </p:sp>
    </p:spTree>
    <p:extLst>
      <p:ext uri="{BB962C8B-B14F-4D97-AF65-F5344CB8AC3E}">
        <p14:creationId xmlns:p14="http://schemas.microsoft.com/office/powerpoint/2010/main" val="2911367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764" y="137195"/>
            <a:ext cx="8673429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Ambient Sample Shipment to STAT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9903" y="1668847"/>
            <a:ext cx="7433153" cy="380750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/>
                </a:solidFill>
              </a:rPr>
              <a:t>Place labeled EDTAs in the biohazard bag then back in the resealable kit bag with the ‘Tube Station 260’ label</a:t>
            </a:r>
          </a:p>
          <a:p>
            <a:pPr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/>
                </a:solidFill>
              </a:rPr>
              <a:t>Include copy of the Sample and Processing Form in the outside biohazard sleeve</a:t>
            </a:r>
          </a:p>
          <a:p>
            <a:pPr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/>
                </a:solidFill>
              </a:rPr>
              <a:t>Send through the Tube Station to Noyes.</a:t>
            </a:r>
          </a:p>
          <a:p>
            <a:pPr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/>
                </a:solidFill>
              </a:rPr>
              <a:t>Keep a copy of the form for your records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200" dirty="0">
                <a:solidFill>
                  <a:schemeClr val="accent6"/>
                </a:solidFill>
              </a:rPr>
              <a:t>Complete </a:t>
            </a:r>
            <a:r>
              <a:rPr lang="en-US" sz="2200" dirty="0">
                <a:solidFill>
                  <a:schemeClr val="accent6"/>
                </a:solidFill>
                <a:hlinkClick r:id="rId3"/>
              </a:rPr>
              <a:t>NCRAD Sample Shipment Notification Survey</a:t>
            </a:r>
            <a:r>
              <a:rPr lang="en-US" sz="2200" dirty="0">
                <a:solidFill>
                  <a:schemeClr val="accent6"/>
                </a:solidFill>
              </a:rPr>
              <a:t> so I can verify that samples were received</a:t>
            </a:r>
          </a:p>
        </p:txBody>
      </p:sp>
    </p:spTree>
    <p:extLst>
      <p:ext uri="{BB962C8B-B14F-4D97-AF65-F5344CB8AC3E}">
        <p14:creationId xmlns:p14="http://schemas.microsoft.com/office/powerpoint/2010/main" val="1268726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56239-25E9-8CC7-852F-B3F4BAB36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ACE0E-8A26-DE56-2C9B-24BB7A325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764" y="137195"/>
            <a:ext cx="8673429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Noyes STAT Lab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73C6E-C390-F19A-5F4E-A625C0064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285" y="1608557"/>
            <a:ext cx="8673430" cy="3807505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r>
              <a:rPr lang="en-US" sz="1800" dirty="0"/>
              <a:t>Send the entire kit using tube station #260. </a:t>
            </a:r>
          </a:p>
          <a:p>
            <a:pPr lvl="1"/>
            <a:r>
              <a:rPr lang="en-US" sz="1800" dirty="0"/>
              <a:t>Tube Station #260 Noyes Address: 1800 N Capitol Ave Suite E200/E202, Indianapolis, IN 46202</a:t>
            </a:r>
          </a:p>
          <a:p>
            <a:pPr lvl="1"/>
            <a:r>
              <a:rPr lang="en-US" sz="1800" dirty="0"/>
              <a:t>Phone number: 317-278-1178 </a:t>
            </a:r>
          </a:p>
          <a:p>
            <a:pPr lvl="1"/>
            <a:r>
              <a:rPr lang="en-US" sz="1800" dirty="0"/>
              <a:t>There is a bucket with a “NoyesE200/202” label in the tube station room, place the kit there </a:t>
            </a:r>
          </a:p>
          <a:p>
            <a:r>
              <a:rPr lang="en-US" sz="1800" dirty="0"/>
              <a:t>All kit bags must be labeled so staff knows where it belongs. The kits will come labeled from NCRAD. </a:t>
            </a:r>
          </a:p>
          <a:p>
            <a:r>
              <a:rPr lang="en-US" sz="1800" dirty="0"/>
              <a:t>Courier Information:</a:t>
            </a:r>
          </a:p>
          <a:p>
            <a:pPr lvl="1"/>
            <a:r>
              <a:rPr lang="en-US" sz="1800" dirty="0"/>
              <a:t>Company: Velox </a:t>
            </a:r>
          </a:p>
          <a:p>
            <a:pPr lvl="1"/>
            <a:r>
              <a:rPr lang="en-US" sz="1800" dirty="0"/>
              <a:t>Contact: Dawn McCallister </a:t>
            </a:r>
          </a:p>
          <a:p>
            <a:pPr lvl="1"/>
            <a:r>
              <a:rPr lang="en-US" sz="1800" dirty="0"/>
              <a:t>Email: </a:t>
            </a:r>
            <a:r>
              <a:rPr lang="en-US" sz="1800" dirty="0" err="1"/>
              <a:t>dmcallister@veloxexpress</a:t>
            </a:r>
            <a:r>
              <a:rPr lang="en-US" sz="1800" dirty="0"/>
              <a:t>.</a:t>
            </a:r>
          </a:p>
          <a:p>
            <a:endParaRPr lang="en-US" sz="1600" dirty="0"/>
          </a:p>
          <a:p>
            <a:pPr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010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958" y="-29119"/>
            <a:ext cx="8372084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Advanced Notification</a:t>
            </a:r>
            <a:br>
              <a:rPr lang="en-US" b="1" dirty="0"/>
            </a:br>
            <a:r>
              <a:rPr lang="en-US" sz="1800" b="1" dirty="0">
                <a:solidFill>
                  <a:srgbClr val="C00000"/>
                </a:solidFill>
              </a:rPr>
              <a:t>IMPORTANT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2240"/>
            <a:ext cx="10515600" cy="1443384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accent6"/>
                </a:solidFill>
              </a:rPr>
              <a:t>The </a:t>
            </a:r>
            <a:r>
              <a:rPr lang="en-US" sz="2000" dirty="0">
                <a:solidFill>
                  <a:schemeClr val="accent6"/>
                </a:solidFill>
                <a:hlinkClick r:id="rId3"/>
              </a:rPr>
              <a:t>NCRAD Sample Shipment Notification Survey</a:t>
            </a:r>
            <a:r>
              <a:rPr lang="en-US" sz="2000" dirty="0">
                <a:solidFill>
                  <a:schemeClr val="accent6"/>
                </a:solidFill>
              </a:rPr>
              <a:t> must be filled out </a:t>
            </a:r>
            <a:r>
              <a:rPr lang="en-US" sz="2000" b="1" i="1" dirty="0">
                <a:solidFill>
                  <a:schemeClr val="accent6"/>
                </a:solidFill>
              </a:rPr>
              <a:t>prior</a:t>
            </a:r>
            <a:r>
              <a:rPr lang="en-US" sz="2000" dirty="0">
                <a:solidFill>
                  <a:schemeClr val="accent6"/>
                </a:solidFill>
              </a:rPr>
              <a:t> to shipment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</a:pPr>
            <a:r>
              <a:rPr lang="en-US" sz="1800" dirty="0">
                <a:solidFill>
                  <a:schemeClr val="accent6"/>
                </a:solidFill>
              </a:rPr>
              <a:t>Please attach the completed Sample and Processing Form </a:t>
            </a:r>
            <a:r>
              <a:rPr lang="en-US" sz="1800" i="1" dirty="0">
                <a:solidFill>
                  <a:schemeClr val="accent6"/>
                </a:solidFill>
              </a:rPr>
              <a:t>for each set of samples </a:t>
            </a:r>
            <a:r>
              <a:rPr lang="en-US" sz="1800" dirty="0">
                <a:solidFill>
                  <a:schemeClr val="accent6"/>
                </a:solidFill>
              </a:rPr>
              <a:t>within the shipment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</a:pPr>
            <a:r>
              <a:rPr lang="en-US" sz="1800" dirty="0">
                <a:solidFill>
                  <a:schemeClr val="accent6"/>
                </a:solidFill>
              </a:rPr>
              <a:t>Please fill out the entire survey including contact and tracking information</a:t>
            </a:r>
          </a:p>
          <a:p>
            <a:pPr marL="0" indent="0">
              <a:buClr>
                <a:schemeClr val="accent1"/>
              </a:buClr>
              <a:buNone/>
            </a:pPr>
            <a:endParaRPr lang="en-US" sz="2000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0D449C-6754-D34A-DAFC-3EECFB041216}"/>
              </a:ext>
            </a:extLst>
          </p:cNvPr>
          <p:cNvSpPr txBox="1"/>
          <p:nvPr/>
        </p:nvSpPr>
        <p:spPr>
          <a:xfrm>
            <a:off x="2488504" y="3810860"/>
            <a:ext cx="7214992" cy="1323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accent6"/>
                </a:solidFill>
              </a:rPr>
              <a:t>This is extremely important to make sure samples are: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received on time to the NCRAD lab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correctly labeled and organized per patient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completed and ready for data entry</a:t>
            </a:r>
          </a:p>
        </p:txBody>
      </p:sp>
    </p:spTree>
    <p:extLst>
      <p:ext uri="{BB962C8B-B14F-4D97-AF65-F5344CB8AC3E}">
        <p14:creationId xmlns:p14="http://schemas.microsoft.com/office/powerpoint/2010/main" val="3722459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3B1E3-6068-09D1-CBB8-20938A23E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DD3FF-AC60-F53B-8207-31AE5AF85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40392" y="542611"/>
            <a:ext cx="9785416" cy="135816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NCRAD Sample </a:t>
            </a:r>
            <a:br>
              <a:rPr lang="en-US" sz="3600" b="1" dirty="0"/>
            </a:br>
            <a:r>
              <a:rPr lang="en-US" sz="3600" b="1" dirty="0"/>
              <a:t>Shipment Notification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EB541-17BB-11D4-219E-13E0698C8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30" y="161700"/>
            <a:ext cx="4129872" cy="6098442"/>
          </a:xfrm>
          <a:prstGeom prst="rect">
            <a:avLst/>
          </a:prstGeom>
        </p:spPr>
      </p:pic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DBC86D8D-6125-0903-7D9A-7F4F38C7C6BD}"/>
              </a:ext>
            </a:extLst>
          </p:cNvPr>
          <p:cNvSpPr txBox="1"/>
          <p:nvPr/>
        </p:nvSpPr>
        <p:spPr>
          <a:xfrm>
            <a:off x="1095271" y="2534468"/>
            <a:ext cx="38975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1. Ship samples as normal using </a:t>
            </a:r>
            <a:r>
              <a:rPr lang="en-US" sz="1600" dirty="0" err="1"/>
              <a:t>ShipExec</a:t>
            </a:r>
            <a:r>
              <a:rPr lang="en-US" sz="1600" dirty="0"/>
              <a:t> and place the Printable CRFs (from previous slide) in the shipper</a:t>
            </a:r>
          </a:p>
          <a:p>
            <a:endParaRPr lang="en-US" sz="1600" dirty="0"/>
          </a:p>
          <a:p>
            <a:r>
              <a:rPr lang="en-US" sz="1600" dirty="0"/>
              <a:t>2. Go to link:</a:t>
            </a:r>
          </a:p>
          <a:p>
            <a:pPr algn="ctr"/>
            <a:r>
              <a:rPr lang="en-US" sz="1600" b="1" dirty="0">
                <a:hlinkClick r:id="rId5"/>
              </a:rPr>
              <a:t>https://redcap.link/NCRADShippingForm</a:t>
            </a:r>
            <a:endParaRPr lang="en-US" sz="1600" b="1" dirty="0"/>
          </a:p>
          <a:p>
            <a:endParaRPr lang="en-US" sz="1600" b="1" dirty="0"/>
          </a:p>
          <a:p>
            <a:r>
              <a:rPr lang="en-US" sz="1600" dirty="0"/>
              <a:t>3. Fill out and Submit Survey</a:t>
            </a:r>
          </a:p>
          <a:p>
            <a:endParaRPr lang="en-US" sz="1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922559-DE6B-5987-452A-D608F9C6591D}"/>
              </a:ext>
            </a:extLst>
          </p:cNvPr>
          <p:cNvCxnSpPr/>
          <p:nvPr/>
        </p:nvCxnSpPr>
        <p:spPr>
          <a:xfrm>
            <a:off x="3667648" y="4411226"/>
            <a:ext cx="26226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095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126" y="92966"/>
            <a:ext cx="9703398" cy="90749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NCRAD Website – SCI-PE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38825" y="2662542"/>
            <a:ext cx="5613919" cy="21374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97280" y="2392458"/>
            <a:ext cx="4292301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Specimen collection overview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Link to kit request module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Online Sample Survey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MOP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Training Slides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Video Tutorials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Shipping Survey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F0E609-2572-600D-EA52-EDC6ADBAA147}"/>
              </a:ext>
            </a:extLst>
          </p:cNvPr>
          <p:cNvSpPr txBox="1"/>
          <p:nvPr/>
        </p:nvSpPr>
        <p:spPr>
          <a:xfrm>
            <a:off x="6428447" y="3546619"/>
            <a:ext cx="4434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hlinkClick r:id="rId3"/>
              </a:rPr>
              <a:t>https://ncrad.org/coordinate-studies/SCI-PE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38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39" y="118335"/>
            <a:ext cx="8951521" cy="94667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NCRAD Website – Helpful Pages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436633" y="5149880"/>
            <a:ext cx="450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https://ncrad.org/contact/friday-blood-draws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CEA96C-385C-77B5-7095-53601A9042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075"/>
          <a:stretch/>
        </p:blipFill>
        <p:spPr>
          <a:xfrm>
            <a:off x="7224098" y="1998490"/>
            <a:ext cx="4503866" cy="33457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5A2256-2C62-BF5C-0C6B-B25BA2D43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52" y="1847968"/>
            <a:ext cx="6679829" cy="31620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4FA656-D8DE-9198-EBE8-0D811096F4A0}"/>
              </a:ext>
            </a:extLst>
          </p:cNvPr>
          <p:cNvSpPr txBox="1"/>
          <p:nvPr/>
        </p:nvSpPr>
        <p:spPr>
          <a:xfrm>
            <a:off x="7499175" y="1528426"/>
            <a:ext cx="4199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https://ncrad.org/contact/holiday-closures</a:t>
            </a:r>
          </a:p>
        </p:txBody>
      </p:sp>
    </p:spTree>
    <p:extLst>
      <p:ext uri="{BB962C8B-B14F-4D97-AF65-F5344CB8AC3E}">
        <p14:creationId xmlns:p14="http://schemas.microsoft.com/office/powerpoint/2010/main" val="2733326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522" y="0"/>
            <a:ext cx="2775473" cy="71385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FAQ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915CBC-26D4-BF44-52A9-9AC4B2DFA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6900" y="1144222"/>
            <a:ext cx="10146716" cy="3492324"/>
          </a:xfrm>
        </p:spPr>
        <p:txBody>
          <a:bodyPr>
            <a:normAutofit/>
          </a:bodyPr>
          <a:lstStyle/>
          <a:p>
            <a:r>
              <a:rPr lang="en-US" sz="2200" b="1" dirty="0"/>
              <a:t>Q: What should I do with expired supplies, should I send them back?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A: You do not need to send them back, please dispose of them according to your local guidelines.</a:t>
            </a:r>
          </a:p>
          <a:p>
            <a:pPr lvl="1"/>
            <a:endParaRPr lang="en-US" sz="2000" dirty="0">
              <a:solidFill>
                <a:schemeClr val="accent6"/>
              </a:solidFill>
            </a:endParaRPr>
          </a:p>
          <a:p>
            <a:r>
              <a:rPr lang="en-US" sz="2200" b="1" dirty="0"/>
              <a:t>Q: How do I know if the STAT lab received the samples I sent?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A: Please fill out the sample notification survey to inform me which samples and kits were sent. I will be able to check their log and verify what was received!</a:t>
            </a:r>
          </a:p>
        </p:txBody>
      </p:sp>
    </p:spTree>
    <p:extLst>
      <p:ext uri="{BB962C8B-B14F-4D97-AF65-F5344CB8AC3E}">
        <p14:creationId xmlns:p14="http://schemas.microsoft.com/office/powerpoint/2010/main" val="3862781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2290" y="278266"/>
            <a:ext cx="8951259" cy="71064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SCI-PE 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1179" y="1845734"/>
            <a:ext cx="4363452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u="sng" dirty="0">
                <a:solidFill>
                  <a:schemeClr val="accent6"/>
                </a:solidFill>
              </a:rPr>
              <a:t>General Information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Phone: 1-800-526-2839 </a:t>
            </a:r>
            <a:br>
              <a:rPr lang="en-US" sz="2200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or 317-278-8413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E-mail: </a:t>
            </a:r>
            <a:r>
              <a:rPr lang="en-US" sz="2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alzstudy@iu.edu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2645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>
                <a:solidFill>
                  <a:schemeClr val="accent6"/>
                </a:solidFill>
              </a:rPr>
              <a:t>Jazmyn Dickinson – SCI-PE Study Coordinator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/>
                </a:solidFill>
              </a:rPr>
              <a:t>E-mail: </a:t>
            </a:r>
            <a:r>
              <a:rPr lang="en-US" sz="2000" dirty="0">
                <a:solidFill>
                  <a:schemeClr val="accent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jazdicki@iu.edu</a:t>
            </a:r>
            <a:endParaRPr lang="en-US" sz="2000" u="sng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2000" u="sng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2000" u="sng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US" sz="2000" u="sng" dirty="0">
                <a:solidFill>
                  <a:schemeClr val="accent6"/>
                </a:solidFill>
              </a:rPr>
              <a:t>Corinne Kim - Project Manager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/>
                </a:solidFill>
              </a:rPr>
              <a:t>E-mail: </a:t>
            </a:r>
            <a:r>
              <a:rPr lang="en-US" sz="2000" dirty="0">
                <a:solidFill>
                  <a:schemeClr val="accent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kimcor@iu.edu</a:t>
            </a:r>
            <a:endParaRPr lang="en-US" sz="2000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3000" u="sng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3000" u="sng" dirty="0"/>
          </a:p>
          <a:p>
            <a:pPr marL="0" indent="0">
              <a:buNone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8" name="Picture 4" descr="Image shows a green sign that says &quot;Contact Us&quot; and pictures of &quot;@&quot; and an email symbol. 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7" t="7373" r="2831" b="9461"/>
          <a:stretch/>
        </p:blipFill>
        <p:spPr bwMode="auto">
          <a:xfrm>
            <a:off x="1742290" y="3560779"/>
            <a:ext cx="2217364" cy="164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965828"/>
      </p:ext>
    </p:extLst>
  </p:cSld>
  <p:clrMapOvr>
    <a:masterClrMapping/>
  </p:clrMapOvr>
</p:sld>
</file>

<file path=ppt/theme/theme1.xml><?xml version="1.0" encoding="utf-8"?>
<a:theme xmlns:a="http://schemas.openxmlformats.org/drawingml/2006/main" name="New NCRAD Powerpoint Theme">
  <a:themeElements>
    <a:clrScheme name="New NCRAD">
      <a:dk1>
        <a:srgbClr val="006298"/>
      </a:dk1>
      <a:lt1>
        <a:srgbClr val="F8F9FA"/>
      </a:lt1>
      <a:dk2>
        <a:srgbClr val="4D5A69"/>
      </a:dk2>
      <a:lt2>
        <a:srgbClr val="F9F9F0"/>
      </a:lt2>
      <a:accent1>
        <a:srgbClr val="00843D"/>
      </a:accent1>
      <a:accent2>
        <a:srgbClr val="C6ECF6"/>
      </a:accent2>
      <a:accent3>
        <a:srgbClr val="A7D094"/>
      </a:accent3>
      <a:accent4>
        <a:srgbClr val="F8F9FA"/>
      </a:accent4>
      <a:accent5>
        <a:srgbClr val="F9F9F0"/>
      </a:accent5>
      <a:accent6>
        <a:srgbClr val="000000"/>
      </a:accent6>
      <a:hlink>
        <a:srgbClr val="006298"/>
      </a:hlink>
      <a:folHlink>
        <a:srgbClr val="0084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NCRAD Powerpoint Theme" id="{3512A2AA-DFF6-4F07-A400-705E1CC00276}" vid="{653F14E9-71C5-4FA7-B5F7-DC68CA300175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33300</TotalTime>
  <Words>1314</Words>
  <Application>Microsoft Office PowerPoint</Application>
  <PresentationFormat>Widescreen</PresentationFormat>
  <Paragraphs>228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New NCRAD Powerpoint Theme</vt:lpstr>
      <vt:lpstr>Custom Design</vt:lpstr>
      <vt:lpstr> SCI-PE New Coordinator Training: IU</vt:lpstr>
      <vt:lpstr>Training Overview</vt:lpstr>
      <vt:lpstr>SCI-PE Study Specimens per Visit</vt:lpstr>
      <vt:lpstr>Kit Orders</vt:lpstr>
      <vt:lpstr>PowerPoint Presentation</vt:lpstr>
      <vt:lpstr>When to Order Kits</vt:lpstr>
      <vt:lpstr>PowerPoint Presentation</vt:lpstr>
      <vt:lpstr>PowerPoint Presentation</vt:lpstr>
      <vt:lpstr>PowerPoint Presentation</vt:lpstr>
      <vt:lpstr>Specimen Labels</vt:lpstr>
      <vt:lpstr>PowerPoint Presentation</vt:lpstr>
      <vt:lpstr>PowerPoint Presentation</vt:lpstr>
      <vt:lpstr>PowerPoint Presentation</vt:lpstr>
      <vt:lpstr>Collection and Aliquot Tube Labels</vt:lpstr>
      <vt:lpstr>PowerPoint Presentation</vt:lpstr>
      <vt:lpstr>PowerPoint Presentation</vt:lpstr>
      <vt:lpstr>Sample and Processing Forms</vt:lpstr>
      <vt:lpstr>PowerPoint Presentation</vt:lpstr>
      <vt:lpstr>Sample Form</vt:lpstr>
      <vt:lpstr>Sample Shipment</vt:lpstr>
      <vt:lpstr>Ambient Sample Shipment to STAT Lab</vt:lpstr>
      <vt:lpstr>Noyes STAT Lab Information</vt:lpstr>
      <vt:lpstr>Advanced Notification IMPORTANT</vt:lpstr>
      <vt:lpstr>NCRAD Sample  Shipment Notification</vt:lpstr>
      <vt:lpstr>NCRAD Website – SCI-PE Page</vt:lpstr>
      <vt:lpstr>NCRAD Website – Helpful Pages</vt:lpstr>
      <vt:lpstr>FAQ</vt:lpstr>
      <vt:lpstr>SCI-PE Contact Information</vt:lpstr>
    </vt:vector>
  </TitlesOfParts>
  <Company>Indiana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Lagone, Emma C.</dc:creator>
  <cp:lastModifiedBy>Dickinson, Jazmyn Hope</cp:lastModifiedBy>
  <cp:revision>193</cp:revision>
  <cp:lastPrinted>2024-04-30T14:23:17Z</cp:lastPrinted>
  <dcterms:created xsi:type="dcterms:W3CDTF">2019-10-07T13:47:35Z</dcterms:created>
  <dcterms:modified xsi:type="dcterms:W3CDTF">2026-10-15T16:26:02Z</dcterms:modified>
</cp:coreProperties>
</file>