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8" r:id="rId3"/>
    <p:sldId id="257" r:id="rId4"/>
    <p:sldId id="308" r:id="rId5"/>
    <p:sldId id="261" r:id="rId6"/>
    <p:sldId id="262" r:id="rId7"/>
    <p:sldId id="322" r:id="rId8"/>
    <p:sldId id="323" r:id="rId9"/>
    <p:sldId id="324" r:id="rId10"/>
    <p:sldId id="277" r:id="rId11"/>
    <p:sldId id="266" r:id="rId12"/>
    <p:sldId id="267" r:id="rId13"/>
    <p:sldId id="268" r:id="rId14"/>
    <p:sldId id="269" r:id="rId15"/>
    <p:sldId id="271" r:id="rId16"/>
    <p:sldId id="321" r:id="rId17"/>
    <p:sldId id="276" r:id="rId18"/>
    <p:sldId id="320" r:id="rId19"/>
    <p:sldId id="274" r:id="rId20"/>
    <p:sldId id="298" r:id="rId21"/>
    <p:sldId id="299" r:id="rId22"/>
    <p:sldId id="293" r:id="rId23"/>
    <p:sldId id="334" r:id="rId24"/>
    <p:sldId id="333" r:id="rId25"/>
    <p:sldId id="332" r:id="rId26"/>
    <p:sldId id="310" r:id="rId27"/>
    <p:sldId id="340" r:id="rId28"/>
    <p:sldId id="280" r:id="rId29"/>
    <p:sldId id="337" r:id="rId30"/>
    <p:sldId id="338" r:id="rId31"/>
    <p:sldId id="339" r:id="rId32"/>
    <p:sldId id="335" r:id="rId33"/>
    <p:sldId id="296" r:id="rId34"/>
    <p:sldId id="284" r:id="rId35"/>
    <p:sldId id="288" r:id="rId36"/>
    <p:sldId id="325" r:id="rId37"/>
    <p:sldId id="289" r:id="rId38"/>
    <p:sldId id="306" r:id="rId39"/>
    <p:sldId id="307" r:id="rId40"/>
    <p:sldId id="331" r:id="rId41"/>
    <p:sldId id="326" r:id="rId42"/>
    <p:sldId id="327" r:id="rId43"/>
    <p:sldId id="316" r:id="rId44"/>
    <p:sldId id="328" r:id="rId45"/>
    <p:sldId id="294" r:id="rId46"/>
    <p:sldId id="329" r:id="rId47"/>
    <p:sldId id="336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photos: pending decision on </a:t>
            </a:r>
            <a:r>
              <a:rPr lang="en-US" dirty="0" err="1"/>
              <a:t>micronic</a:t>
            </a:r>
            <a:r>
              <a:rPr lang="en-US" dirty="0"/>
              <a:t> </a:t>
            </a:r>
            <a:r>
              <a:rPr lang="en-US" dirty="0" err="1"/>
              <a:t>cryobox</a:t>
            </a:r>
            <a:r>
              <a:rPr lang="en-US" dirty="0"/>
              <a:t> or original</a:t>
            </a:r>
            <a:r>
              <a:rPr lang="en-US" baseline="0" dirty="0"/>
              <a:t> </a:t>
            </a:r>
            <a:r>
              <a:rPr lang="en-US" baseline="0" dirty="0" err="1"/>
              <a:t>cryobox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Appendix F      Plasma and Buffy Coat Preparation (10mL Purple Top Tube)</a:t>
            </a:r>
          </a:p>
        </p:txBody>
      </p:sp>
    </p:spTree>
    <p:extLst>
      <p:ext uri="{BB962C8B-B14F-4D97-AF65-F5344CB8AC3E}">
        <p14:creationId xmlns:p14="http://schemas.microsoft.com/office/powerpoint/2010/main" val="197713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7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its.iu.edu/he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crad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ad.org/contact/holiday-closures/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hyperlink" Target="https://www.ncrad.org/contact/friday-blood-draw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hyperlink" Target="https://ncradbio.sitehost.iu.edu/coordinate-studies/head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crad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kits.iu.edu/hea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58679"/>
              </p:ext>
            </p:extLst>
          </p:nvPr>
        </p:nvGraphicFramePr>
        <p:xfrm>
          <a:off x="628650" y="3143990"/>
          <a:ext cx="7886700" cy="2360427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0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collaboration with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National Centralized Repository for Alzheimer’s Disease and Related Dementias (NCRAD)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3270" y="3969270"/>
            <a:ext cx="7025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Blood-Based </a:t>
            </a:r>
            <a:r>
              <a:rPr lang="en-US" sz="2800" b="1" dirty="0" err="1">
                <a:latin typeface="Cambria" panose="02040503050406030204" pitchFamily="18" charset="0"/>
              </a:rPr>
              <a:t>Biospecimen</a:t>
            </a:r>
            <a:r>
              <a:rPr lang="en-US" sz="2800" b="1" dirty="0">
                <a:latin typeface="Cambria" panose="02040503050406030204" pitchFamily="18" charset="0"/>
              </a:rPr>
              <a:t> Training 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49F22-71DF-3B94-726F-1FAEEB62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33" y="166254"/>
            <a:ext cx="6800850" cy="29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NCRAD Kit Request Module: </a:t>
            </a:r>
            <a:br>
              <a:rPr lang="en-US" b="1" dirty="0"/>
            </a:br>
            <a:r>
              <a:rPr lang="en-US" b="1" dirty="0"/>
              <a:t>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b="0" i="0" u="sng" dirty="0">
                <a:effectLst/>
                <a:latin typeface="Lato" panose="020F0502020204030203" pitchFamily="34" charset="0"/>
                <a:hlinkClick r:id="rId2"/>
              </a:rPr>
              <a:t>https://kits.iu.edu/head</a:t>
            </a:r>
            <a:endParaRPr lang="en-US" b="0" i="0" u="sng" dirty="0">
              <a:effectLst/>
              <a:latin typeface="Lato" panose="020F0502020204030203" pitchFamily="34" charset="0"/>
            </a:endParaRPr>
          </a:p>
          <a:p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2-3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2387600"/>
          </a:xfrm>
        </p:spPr>
        <p:txBody>
          <a:bodyPr/>
          <a:lstStyle/>
          <a:p>
            <a:r>
              <a:rPr lang="en-US" b="1" dirty="0"/>
              <a:t>Specimen Labels</a:t>
            </a:r>
          </a:p>
        </p:txBody>
      </p:sp>
      <p:pic>
        <p:nvPicPr>
          <p:cNvPr id="2" name="Picture 1" descr="NCRAD LOGO">
            <a:extLst>
              <a:ext uri="{FF2B5EF4-FFF2-40B4-BE49-F238E27FC236}">
                <a16:creationId xmlns:a16="http://schemas.microsoft.com/office/drawing/2014/main" id="{87A46F28-FD3B-9E8A-1929-BABEB498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56" y="3282654"/>
            <a:ext cx="4021487" cy="296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Kit Number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 ID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and Aliquot Tube Labels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01" y="277261"/>
            <a:ext cx="7886700" cy="1325563"/>
          </a:xfrm>
        </p:spPr>
        <p:txBody>
          <a:bodyPr/>
          <a:lstStyle/>
          <a:p>
            <a:r>
              <a:rPr lang="en-US" b="1" dirty="0"/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221480" y="1743011"/>
            <a:ext cx="4724400" cy="3597952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</a:t>
            </a:r>
          </a:p>
          <a:p>
            <a:r>
              <a:rPr lang="en-US" sz="2400" dirty="0"/>
              <a:t>Will be placed on the following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Biological Sample and Shipment Notification Form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Outside cryobox that houses aliquot tubes during storage and shipment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824" y="500724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38" r="1155" b="1278"/>
          <a:stretch/>
        </p:blipFill>
        <p:spPr bwMode="auto">
          <a:xfrm>
            <a:off x="877719" y="2009369"/>
            <a:ext cx="2447955" cy="2461936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1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/>
          <a:lstStyle/>
          <a:p>
            <a:r>
              <a:rPr lang="en-US" b="1" dirty="0"/>
              <a:t>HEAD 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HEAD ID</a:t>
            </a:r>
          </a:p>
          <a:p>
            <a:r>
              <a:rPr lang="en-US" sz="2400" dirty="0"/>
              <a:t>The HEAD 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pPr lvl="1"/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</a:t>
            </a:r>
            <a:r>
              <a:rPr lang="en-US" dirty="0"/>
              <a:t>p</a:t>
            </a:r>
            <a:r>
              <a:rPr lang="en-US" sz="2400" dirty="0"/>
              <a:t>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19D53-DFA2-4EDE-A6CC-FF1CF7949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0243" y="1975466"/>
            <a:ext cx="2140429" cy="23452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Collection and Aliquot Tube Labels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9292" y="2509059"/>
            <a:ext cx="5979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Kit Number (assigned by NCRAD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9292" y="1878600"/>
            <a:ext cx="3225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Study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373" y="2927320"/>
            <a:ext cx="5666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Specimen Barcode (assigned by NCRAD)</a:t>
            </a:r>
          </a:p>
          <a:p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69292" y="3327429"/>
            <a:ext cx="541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Sample Type</a:t>
            </a:r>
          </a:p>
        </p:txBody>
      </p:sp>
      <p:pic>
        <p:nvPicPr>
          <p:cNvPr id="3" name="Picture 2" descr="collection tube label">
            <a:extLst>
              <a:ext uri="{FF2B5EF4-FFF2-40B4-BE49-F238E27FC236}">
                <a16:creationId xmlns:a16="http://schemas.microsoft.com/office/drawing/2014/main" id="{B6B05D00-456A-6A11-AA53-D4CC6D151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6" y="1854865"/>
            <a:ext cx="2461604" cy="24973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025D1-0E45-1056-8D23-D0C758176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" y="1818337"/>
            <a:ext cx="2739249" cy="2570415"/>
          </a:xfrm>
          <a:prstGeom prst="rect">
            <a:avLst/>
          </a:prstGeom>
          <a:ln w="19050">
            <a:noFill/>
          </a:ln>
        </p:spPr>
      </p:pic>
      <p:sp>
        <p:nvSpPr>
          <p:cNvPr id="5" name="Right Arrow 248">
            <a:extLst>
              <a:ext uri="{FF2B5EF4-FFF2-40B4-BE49-F238E27FC236}">
                <a16:creationId xmlns:a16="http://schemas.microsoft.com/office/drawing/2014/main" id="{26026DBC-AD26-F74A-D0BE-6911F1D09BA2}"/>
              </a:ext>
            </a:extLst>
          </p:cNvPr>
          <p:cNvSpPr/>
          <p:nvPr/>
        </p:nvSpPr>
        <p:spPr>
          <a:xfrm rot="10800000">
            <a:off x="2459736" y="1914535"/>
            <a:ext cx="1209556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248">
            <a:extLst>
              <a:ext uri="{FF2B5EF4-FFF2-40B4-BE49-F238E27FC236}">
                <a16:creationId xmlns:a16="http://schemas.microsoft.com/office/drawing/2014/main" id="{022A0B0C-6F66-5969-03E7-82B14121DFAD}"/>
              </a:ext>
            </a:extLst>
          </p:cNvPr>
          <p:cNvSpPr/>
          <p:nvPr/>
        </p:nvSpPr>
        <p:spPr>
          <a:xfrm rot="10800000">
            <a:off x="1991996" y="2648775"/>
            <a:ext cx="1614922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248">
            <a:extLst>
              <a:ext uri="{FF2B5EF4-FFF2-40B4-BE49-F238E27FC236}">
                <a16:creationId xmlns:a16="http://schemas.microsoft.com/office/drawing/2014/main" id="{8C8DD356-373F-D3B2-B6CD-1536917EB025}"/>
              </a:ext>
            </a:extLst>
          </p:cNvPr>
          <p:cNvSpPr/>
          <p:nvPr/>
        </p:nvSpPr>
        <p:spPr>
          <a:xfrm rot="10800000">
            <a:off x="2194560" y="3026408"/>
            <a:ext cx="1291966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ight Arrow 248">
            <a:extLst>
              <a:ext uri="{FF2B5EF4-FFF2-40B4-BE49-F238E27FC236}">
                <a16:creationId xmlns:a16="http://schemas.microsoft.com/office/drawing/2014/main" id="{C8DDE363-F9B7-080C-6B61-BF2C551846AD}"/>
              </a:ext>
            </a:extLst>
          </p:cNvPr>
          <p:cNvSpPr/>
          <p:nvPr/>
        </p:nvSpPr>
        <p:spPr>
          <a:xfrm rot="10800000">
            <a:off x="1920240" y="3411024"/>
            <a:ext cx="1750919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Collection Tubes - Blood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12318" y="4597107"/>
            <a:ext cx="4431682" cy="1039043"/>
          </a:xfrm>
        </p:spPr>
        <p:txBody>
          <a:bodyPr>
            <a:normAutofit/>
          </a:bodyPr>
          <a:lstStyle/>
          <a:p>
            <a:r>
              <a:rPr lang="en-US" sz="2000" dirty="0"/>
              <a:t>All collection tubes will have two labels </a:t>
            </a:r>
          </a:p>
          <a:p>
            <a:pPr lvl="1"/>
            <a:r>
              <a:rPr lang="en-US" sz="1800" dirty="0"/>
              <a:t>The Collection Tube Labels </a:t>
            </a:r>
          </a:p>
          <a:p>
            <a:pPr lvl="1"/>
            <a:r>
              <a:rPr lang="en-US" sz="1800" dirty="0"/>
              <a:t>The handwritten HEAD ID Label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1523999"/>
            <a:ext cx="4287723" cy="2438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24743"/>
            <a:ext cx="471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1: Collection Tube 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3479" y="924743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2: HEAD ID Label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9465" y="1932881"/>
            <a:ext cx="3748723" cy="24496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7273" y="4316626"/>
            <a:ext cx="19064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Collection/Aliquot</a:t>
            </a:r>
          </a:p>
          <a:p>
            <a:pPr algn="ctr"/>
            <a:r>
              <a:rPr lang="en-US" dirty="0"/>
              <a:t> tube label    *place barcode near 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3505" y="5694622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 ID label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B0059A-A1F5-43BE-8432-436392A753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06867" y="2068749"/>
            <a:ext cx="2273918" cy="2177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collection tube label">
            <a:extLst>
              <a:ext uri="{FF2B5EF4-FFF2-40B4-BE49-F238E27FC236}">
                <a16:creationId xmlns:a16="http://schemas.microsoft.com/office/drawing/2014/main" id="{30C26EB1-24BE-7AA3-4201-8B7A5702F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8" y="1836163"/>
            <a:ext cx="1812848" cy="1839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3" descr="collection tube label">
            <a:extLst>
              <a:ext uri="{FF2B5EF4-FFF2-40B4-BE49-F238E27FC236}">
                <a16:creationId xmlns:a16="http://schemas.microsoft.com/office/drawing/2014/main" id="{8AE74DE6-28D3-4120-22D8-17F181659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62" y="1836163"/>
            <a:ext cx="1812848" cy="1839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12394-7B6A-A467-F211-692AFEBA36EF}"/>
              </a:ext>
            </a:extLst>
          </p:cNvPr>
          <p:cNvSpPr txBox="1"/>
          <p:nvPr/>
        </p:nvSpPr>
        <p:spPr>
          <a:xfrm>
            <a:off x="2715166" y="2543144"/>
            <a:ext cx="15599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Buffy Coat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A2CF9-C811-0DF5-01C3-A369DEF0D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2" y="1763971"/>
            <a:ext cx="2087093" cy="1958455"/>
          </a:xfrm>
          <a:prstGeom prst="rect">
            <a:avLst/>
          </a:prstGeom>
          <a:ln w="1905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54B91-D5FC-4FDA-7A77-3DAEBAB95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32" y="1802189"/>
            <a:ext cx="2036920" cy="1911374"/>
          </a:xfrm>
          <a:prstGeom prst="rect">
            <a:avLst/>
          </a:prstGeom>
          <a:ln w="1905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C75543-9FE2-6BB6-321E-9FD29F8620B8}"/>
              </a:ext>
            </a:extLst>
          </p:cNvPr>
          <p:cNvSpPr txBox="1"/>
          <p:nvPr/>
        </p:nvSpPr>
        <p:spPr>
          <a:xfrm>
            <a:off x="829765" y="2880706"/>
            <a:ext cx="1021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PLASMA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30256-1FF2-3638-6C24-F359ACF1573F}"/>
              </a:ext>
            </a:extLst>
          </p:cNvPr>
          <p:cNvSpPr txBox="1"/>
          <p:nvPr/>
        </p:nvSpPr>
        <p:spPr>
          <a:xfrm>
            <a:off x="3006388" y="2899474"/>
            <a:ext cx="1021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BUFFY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3EC1EC-A625-BA9F-C96C-5BED215C4A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3205" r="10597" b="5769"/>
          <a:stretch/>
        </p:blipFill>
        <p:spPr bwMode="auto">
          <a:xfrm>
            <a:off x="3440808" y="4069893"/>
            <a:ext cx="463550" cy="212280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248">
            <a:extLst>
              <a:ext uri="{FF2B5EF4-FFF2-40B4-BE49-F238E27FC236}">
                <a16:creationId xmlns:a16="http://schemas.microsoft.com/office/drawing/2014/main" id="{9AF15CBD-76BA-0241-9C3C-179F0905BA9B}"/>
              </a:ext>
            </a:extLst>
          </p:cNvPr>
          <p:cNvSpPr/>
          <p:nvPr/>
        </p:nvSpPr>
        <p:spPr>
          <a:xfrm>
            <a:off x="2632848" y="4747693"/>
            <a:ext cx="687070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248">
            <a:extLst>
              <a:ext uri="{FF2B5EF4-FFF2-40B4-BE49-F238E27FC236}">
                <a16:creationId xmlns:a16="http://schemas.microsoft.com/office/drawing/2014/main" id="{28C19583-7A04-ED6D-CF74-90AA66D9DF0E}"/>
              </a:ext>
            </a:extLst>
          </p:cNvPr>
          <p:cNvSpPr/>
          <p:nvPr/>
        </p:nvSpPr>
        <p:spPr>
          <a:xfrm>
            <a:off x="2636006" y="5702853"/>
            <a:ext cx="687070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Cryovial Tube Labels – </a:t>
            </a:r>
            <a:br>
              <a:rPr lang="en-US" b="1" dirty="0"/>
            </a:br>
            <a:r>
              <a:rPr lang="en-US" b="1" dirty="0"/>
              <a:t>Serum, Plasma and Buffy Coat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9243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Aliquot tube label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Please don’t cover barcode on tube with label!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D487-1AFD-48DC-BAC7-36A5CFF74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" t="3116" r="86808" b="7074"/>
          <a:stretch/>
        </p:blipFill>
        <p:spPr>
          <a:xfrm>
            <a:off x="798989" y="2246488"/>
            <a:ext cx="1162975" cy="27693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C4ABC-2FED-0F11-6314-ED5C3758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06" y="2215703"/>
            <a:ext cx="2921150" cy="2692538"/>
          </a:xfrm>
          <a:prstGeom prst="rect">
            <a:avLst/>
          </a:prstGeom>
        </p:spPr>
      </p:pic>
      <p:sp>
        <p:nvSpPr>
          <p:cNvPr id="3" name="Right Arrow 248">
            <a:extLst>
              <a:ext uri="{FF2B5EF4-FFF2-40B4-BE49-F238E27FC236}">
                <a16:creationId xmlns:a16="http://schemas.microsoft.com/office/drawing/2014/main" id="{1EFB03B1-EDBD-C280-8FCE-EE58E05C4179}"/>
              </a:ext>
            </a:extLst>
          </p:cNvPr>
          <p:cNvSpPr/>
          <p:nvPr/>
        </p:nvSpPr>
        <p:spPr>
          <a:xfrm rot="10800000">
            <a:off x="2167947" y="3342516"/>
            <a:ext cx="1162975" cy="43891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subject’s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8" y="2603073"/>
            <a:ext cx="4309382" cy="2437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D7347-0BC2-7A2D-F103-B115E7495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32" y="3597365"/>
            <a:ext cx="669062" cy="61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CE427-14F6-C1B7-CE73-45DD6D62B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94624" y="3623546"/>
            <a:ext cx="669062" cy="616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04FB3-A871-FCA5-0708-63828C27E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897" y="3822033"/>
            <a:ext cx="669062" cy="6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Handling/Processing </a:t>
            </a:r>
            <a:br>
              <a:rPr lang="en-US" sz="6000" b="1" dirty="0"/>
            </a:br>
            <a:r>
              <a:rPr lang="en-US" sz="6000" b="1" dirty="0"/>
              <a:t>Study Specimens </a:t>
            </a:r>
            <a:endParaRPr lang="en-US" sz="60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B43C734F-C50B-F4B1-5A9A-1C10D005D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4037034"/>
            <a:ext cx="3072246" cy="226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8883165B-AC81-EDC2-A7F4-DFBE32957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05" y="3752603"/>
            <a:ext cx="3467434" cy="255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-5635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Site Required Equipment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4832" y="1269205"/>
            <a:ext cx="3868340" cy="74827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Blood Collection/Safety Equipment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832" y="2119084"/>
            <a:ext cx="3868340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PPE</a:t>
            </a:r>
          </a:p>
          <a:p>
            <a:pPr lvl="1"/>
            <a:r>
              <a:rPr lang="en-US" dirty="0"/>
              <a:t>Lab Coat, 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Tourniquet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Alcohol Prep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Gauze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Butterfly Needles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Bandage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Sharps Bin and Lid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30750" y="1269206"/>
            <a:ext cx="3887391" cy="7482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Processing/Storage Equipment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0830" y="2119085"/>
            <a:ext cx="4343341" cy="4172177"/>
          </a:xfrm>
        </p:spPr>
        <p:txBody>
          <a:bodyPr>
            <a:normAutofit/>
          </a:bodyPr>
          <a:lstStyle/>
          <a:p>
            <a:pPr marL="731520" indent="-514350">
              <a:buFont typeface="+mj-lt"/>
              <a:buAutoNum type="arabicPeriod"/>
            </a:pPr>
            <a:r>
              <a:rPr lang="en-US" sz="2400" dirty="0"/>
              <a:t>Centrifuge capable of ≥2000 </a:t>
            </a:r>
            <a:r>
              <a:rPr lang="en-US" sz="2400" dirty="0" err="1"/>
              <a:t>rcf</a:t>
            </a:r>
            <a:r>
              <a:rPr lang="en-US" sz="2400" dirty="0"/>
              <a:t> with refrigeration to 4⁰C</a:t>
            </a:r>
          </a:p>
          <a:p>
            <a:pPr marL="73152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  <a:p>
            <a:pPr marL="731520" indent="-514350">
              <a:buFont typeface="+mj-lt"/>
              <a:buAutoNum type="arabicPeriod"/>
            </a:pPr>
            <a:r>
              <a:rPr lang="en-US" sz="2400" dirty="0"/>
              <a:t>Wet Ice Bucket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5268" y="1269205"/>
            <a:ext cx="0" cy="482679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Sample Collection - Blood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72123"/>
              </p:ext>
            </p:extLst>
          </p:nvPr>
        </p:nvGraphicFramePr>
        <p:xfrm>
          <a:off x="315686" y="1793636"/>
          <a:ext cx="8512628" cy="37602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8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01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PAXgene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Tube for RNA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Serum (Red-Top) Tube (10 ml)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(Baseline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  <a:tr h="820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EDTA (Lavender-Top) Tube (10ml)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5 (baseline)</a:t>
                      </a:r>
                    </a:p>
                    <a:p>
                      <a:pPr algn="ctr"/>
                      <a:r>
                        <a:rPr lang="en-US" dirty="0"/>
                        <a:t>X 6 (18M)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37253"/>
                  </a:ext>
                </a:extLst>
              </a:tr>
              <a:tr h="77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EDTA (Lavender-Top) Tube (6 ml)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839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0E1B88-F99C-410E-A608-F56849F3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28" y="4081233"/>
            <a:ext cx="2914141" cy="5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8C009-4FA7-4829-86D6-21FA43B4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29" y="3315375"/>
            <a:ext cx="2914141" cy="493819"/>
          </a:xfrm>
          <a:prstGeom prst="rect">
            <a:avLst/>
          </a:prstGeom>
        </p:spPr>
      </p:pic>
      <p:pic>
        <p:nvPicPr>
          <p:cNvPr id="8" name="Picture 7" descr="C:\Users\kelfaber\AppData\Local\Microsoft\Windows\INetCache\Content.Outlook\TE0Y6POZ\IMG_4118.JPG">
            <a:extLst>
              <a:ext uri="{FF2B5EF4-FFF2-40B4-BE49-F238E27FC236}">
                <a16:creationId xmlns:a16="http://schemas.microsoft.com/office/drawing/2014/main" id="{D349F4FA-BB6C-4B7B-81C3-77AC1ACF251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38911" r="9640" b="37445"/>
          <a:stretch/>
        </p:blipFill>
        <p:spPr bwMode="auto">
          <a:xfrm>
            <a:off x="5779928" y="4854052"/>
            <a:ext cx="2914141" cy="515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900B7F-7AA6-4799-A7B0-59EBEB5F3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779929" y="2426656"/>
            <a:ext cx="2865367" cy="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C83EE9-A99F-4DA3-852D-9E0A75ACE3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41" y="4108925"/>
            <a:ext cx="3305175" cy="7791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50" y="-198832"/>
            <a:ext cx="4695518" cy="1325563"/>
          </a:xfrm>
        </p:spPr>
        <p:txBody>
          <a:bodyPr/>
          <a:lstStyle/>
          <a:p>
            <a:r>
              <a:rPr lang="en-US" b="1" dirty="0"/>
              <a:t>Aliquot Cap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41213"/>
              </p:ext>
            </p:extLst>
          </p:nvPr>
        </p:nvGraphicFramePr>
        <p:xfrm>
          <a:off x="666415" y="988355"/>
          <a:ext cx="7545026" cy="2922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Cap Color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Sample 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baseline="0" dirty="0">
                          <a:effectLst/>
                        </a:rPr>
                        <a:t>Serum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01117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Purple Cap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</a:t>
                      </a:r>
                      <a:endParaRPr lang="en-US" sz="2400" baseline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 Residual</a:t>
                      </a:r>
                      <a:r>
                        <a:rPr lang="en-US" sz="2400" baseline="0" dirty="0">
                          <a:effectLst/>
                        </a:rPr>
                        <a:t> (&lt;1.5ml)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(Document Specimen Number and Volume of Residual Aliquot on Sample Form)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Gray Cap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Buffy Coat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 (alternative)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839992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7075" y="5510848"/>
            <a:ext cx="718877" cy="698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Cap (Plasma)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19807" y="5510849"/>
            <a:ext cx="771710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Gray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413447" y="5510848"/>
            <a:ext cx="852757" cy="685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(Residual)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7C649E4-8658-435A-B501-6E0B59A1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27" y="5599628"/>
            <a:ext cx="807184" cy="4638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Cap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ight Arrow 248">
            <a:extLst>
              <a:ext uri="{FF2B5EF4-FFF2-40B4-BE49-F238E27FC236}">
                <a16:creationId xmlns:a16="http://schemas.microsoft.com/office/drawing/2014/main" id="{3B40E1E2-FC4C-77A8-5A7D-66D0467BE76C}"/>
              </a:ext>
            </a:extLst>
          </p:cNvPr>
          <p:cNvSpPr/>
          <p:nvPr/>
        </p:nvSpPr>
        <p:spPr>
          <a:xfrm rot="16200000">
            <a:off x="2837935" y="5055493"/>
            <a:ext cx="610534" cy="30017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ight Arrow 248">
            <a:extLst>
              <a:ext uri="{FF2B5EF4-FFF2-40B4-BE49-F238E27FC236}">
                <a16:creationId xmlns:a16="http://schemas.microsoft.com/office/drawing/2014/main" id="{201C3761-2BE6-27B5-3070-CEF2CF16D675}"/>
              </a:ext>
            </a:extLst>
          </p:cNvPr>
          <p:cNvSpPr/>
          <p:nvPr/>
        </p:nvSpPr>
        <p:spPr>
          <a:xfrm rot="16200000">
            <a:off x="3733874" y="5055493"/>
            <a:ext cx="610534" cy="30017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248">
            <a:extLst>
              <a:ext uri="{FF2B5EF4-FFF2-40B4-BE49-F238E27FC236}">
                <a16:creationId xmlns:a16="http://schemas.microsoft.com/office/drawing/2014/main" id="{DF408BC3-384A-512A-9E4A-9869B50E2E84}"/>
              </a:ext>
            </a:extLst>
          </p:cNvPr>
          <p:cNvSpPr/>
          <p:nvPr/>
        </p:nvSpPr>
        <p:spPr>
          <a:xfrm rot="16200000">
            <a:off x="4584938" y="5061690"/>
            <a:ext cx="610534" cy="30017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248">
            <a:extLst>
              <a:ext uri="{FF2B5EF4-FFF2-40B4-BE49-F238E27FC236}">
                <a16:creationId xmlns:a16="http://schemas.microsoft.com/office/drawing/2014/main" id="{DBD1B2A0-6A1B-7D92-B4CC-0A04372896B1}"/>
              </a:ext>
            </a:extLst>
          </p:cNvPr>
          <p:cNvSpPr/>
          <p:nvPr/>
        </p:nvSpPr>
        <p:spPr>
          <a:xfrm rot="16200000">
            <a:off x="5391180" y="5043249"/>
            <a:ext cx="610534" cy="30017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0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4E3-CC81-41D9-B524-9306D22D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E87C1-7DED-57BA-EB09-6C43CAB1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365126"/>
            <a:ext cx="9093200" cy="52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E9174-9135-9506-A512-1B7B74E71299}"/>
              </a:ext>
            </a:extLst>
          </p:cNvPr>
          <p:cNvSpPr txBox="1"/>
          <p:nvPr/>
        </p:nvSpPr>
        <p:spPr>
          <a:xfrm>
            <a:off x="2588821" y="201881"/>
            <a:ext cx="388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Baseline Visit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8BD8D-F484-0AE7-97B0-A5AD8146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 bwMode="auto">
          <a:xfrm>
            <a:off x="268941" y="808155"/>
            <a:ext cx="8783794" cy="4933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09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9D1F32-F696-46F4-9018-4D99F06FF296}"/>
              </a:ext>
            </a:extLst>
          </p:cNvPr>
          <p:cNvSpPr txBox="1">
            <a:spLocks/>
          </p:cNvSpPr>
          <p:nvPr/>
        </p:nvSpPr>
        <p:spPr>
          <a:xfrm>
            <a:off x="1052387" y="207420"/>
            <a:ext cx="8188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Serum Tube (Serum Collection)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1CB-7548-4D2C-B67C-08F72B55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95" y="2662084"/>
            <a:ext cx="2705923" cy="510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7BC66-0C37-4432-83E2-4BDE296F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" b="10769"/>
          <a:stretch/>
        </p:blipFill>
        <p:spPr>
          <a:xfrm>
            <a:off x="2528524" y="2791605"/>
            <a:ext cx="3398635" cy="1087359"/>
          </a:xfrm>
          <a:prstGeom prst="rect">
            <a:avLst/>
          </a:prstGeom>
        </p:spPr>
      </p:pic>
      <p:sp>
        <p:nvSpPr>
          <p:cNvPr id="8" name="Right Arrow 16">
            <a:extLst>
              <a:ext uri="{FF2B5EF4-FFF2-40B4-BE49-F238E27FC236}">
                <a16:creationId xmlns:a16="http://schemas.microsoft.com/office/drawing/2014/main" id="{6101A210-9093-4B7B-B940-0779298E8601}"/>
              </a:ext>
            </a:extLst>
          </p:cNvPr>
          <p:cNvSpPr/>
          <p:nvPr/>
        </p:nvSpPr>
        <p:spPr>
          <a:xfrm>
            <a:off x="1686488" y="2983312"/>
            <a:ext cx="791028" cy="703943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17">
            <a:extLst>
              <a:ext uri="{FF2B5EF4-FFF2-40B4-BE49-F238E27FC236}">
                <a16:creationId xmlns:a16="http://schemas.microsoft.com/office/drawing/2014/main" id="{718F78E2-FF92-41E5-92A4-ECC1D29E9958}"/>
              </a:ext>
            </a:extLst>
          </p:cNvPr>
          <p:cNvSpPr/>
          <p:nvPr/>
        </p:nvSpPr>
        <p:spPr>
          <a:xfrm>
            <a:off x="5978167" y="2995719"/>
            <a:ext cx="791028" cy="703943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959C1-63F8-4A4A-9EBB-44BAD9D1315C}"/>
              </a:ext>
            </a:extLst>
          </p:cNvPr>
          <p:cNvSpPr txBox="1"/>
          <p:nvPr/>
        </p:nvSpPr>
        <p:spPr>
          <a:xfrm>
            <a:off x="125346" y="4301642"/>
            <a:ext cx="223519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(unfilled)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26CF-3530-4F8A-B30C-213902F49BFB}"/>
              </a:ext>
            </a:extLst>
          </p:cNvPr>
          <p:cNvSpPr txBox="1"/>
          <p:nvPr/>
        </p:nvSpPr>
        <p:spPr>
          <a:xfrm>
            <a:off x="2176244" y="1722976"/>
            <a:ext cx="4791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Please note: After standing at room temperature for 30 minutes, blood will be clotted and immobile**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A0D27-A30C-4B93-9105-DFB6CD1C7CCB}"/>
              </a:ext>
            </a:extLst>
          </p:cNvPr>
          <p:cNvSpPr txBox="1"/>
          <p:nvPr/>
        </p:nvSpPr>
        <p:spPr>
          <a:xfrm>
            <a:off x="6056721" y="4301642"/>
            <a:ext cx="27621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(after centrifuge)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3C154-1BD4-4E89-B2FD-251287619E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1976" r="21014" b="7466"/>
          <a:stretch/>
        </p:blipFill>
        <p:spPr bwMode="auto">
          <a:xfrm>
            <a:off x="7367906" y="1529768"/>
            <a:ext cx="612300" cy="274050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19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9512C-DC4D-215D-15AC-A7309602365C}"/>
              </a:ext>
            </a:extLst>
          </p:cNvPr>
          <p:cNvSpPr txBox="1"/>
          <p:nvPr/>
        </p:nvSpPr>
        <p:spPr>
          <a:xfrm>
            <a:off x="1650670" y="118754"/>
            <a:ext cx="634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Baseline Visit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206A3-1B5F-37FF-D6FD-62CC938C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34"/>
            <a:ext cx="9060388" cy="493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6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/>
          <a:lstStyle/>
          <a:p>
            <a:r>
              <a:rPr lang="en-US" b="1" dirty="0"/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1451639"/>
            <a:ext cx="2641600" cy="17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443474" y="4351443"/>
            <a:ext cx="504446" cy="1325563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663656" cy="7907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(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up to 17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for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baseline visit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43474" y="6243864"/>
            <a:ext cx="157162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18" name="Picture 17" descr="C:\Users\mipetkov\AppData\Local\Microsoft\Windows\INetCache\Content.Word\186018088_1788359824670167_7823181412328950995_n.jpg">
            <a:extLst>
              <a:ext uri="{FF2B5EF4-FFF2-40B4-BE49-F238E27FC236}">
                <a16:creationId xmlns:a16="http://schemas.microsoft.com/office/drawing/2014/main" id="{3A2422DB-ECD3-413C-96D4-C7687872EA9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81597" r="31315" b="4026"/>
          <a:stretch/>
        </p:blipFill>
        <p:spPr bwMode="auto">
          <a:xfrm rot="5400000">
            <a:off x="7625099" y="4787959"/>
            <a:ext cx="1377478" cy="5044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2DAAF-B06E-4E72-AE7F-F4CE1B6D0410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9865" r="13432" b="1417"/>
          <a:stretch/>
        </p:blipFill>
        <p:spPr bwMode="auto">
          <a:xfrm rot="5400000">
            <a:off x="4880210" y="3763244"/>
            <a:ext cx="1903786" cy="3042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248">
            <a:extLst>
              <a:ext uri="{FF2B5EF4-FFF2-40B4-BE49-F238E27FC236}">
                <a16:creationId xmlns:a16="http://schemas.microsoft.com/office/drawing/2014/main" id="{547CF0A1-0035-6CA0-4581-453CFE6962A9}"/>
              </a:ext>
            </a:extLst>
          </p:cNvPr>
          <p:cNvSpPr/>
          <p:nvPr/>
        </p:nvSpPr>
        <p:spPr>
          <a:xfrm rot="5400000">
            <a:off x="5452398" y="3547438"/>
            <a:ext cx="929701" cy="403786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/>
          <a:lstStyle/>
          <a:p>
            <a:r>
              <a:rPr lang="en-US" b="1" dirty="0" err="1"/>
              <a:t>EDTA</a:t>
            </a:r>
            <a:r>
              <a:rPr lang="en-US" b="1" dirty="0"/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49438"/>
            <a:ext cx="768871" cy="3171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0205-29F5-453B-8EE3-490FABD9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33" y="2652888"/>
            <a:ext cx="691535" cy="1828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248">
            <a:extLst>
              <a:ext uri="{FF2B5EF4-FFF2-40B4-BE49-F238E27FC236}">
                <a16:creationId xmlns:a16="http://schemas.microsoft.com/office/drawing/2014/main" id="{604B0FBF-391D-E7AE-E700-6EB4DD472B39}"/>
              </a:ext>
            </a:extLst>
          </p:cNvPr>
          <p:cNvSpPr/>
          <p:nvPr/>
        </p:nvSpPr>
        <p:spPr>
          <a:xfrm>
            <a:off x="423140" y="3861423"/>
            <a:ext cx="999389" cy="44268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248">
            <a:extLst>
              <a:ext uri="{FF2B5EF4-FFF2-40B4-BE49-F238E27FC236}">
                <a16:creationId xmlns:a16="http://schemas.microsoft.com/office/drawing/2014/main" id="{32BDD727-09A9-15C7-2515-60078A59059B}"/>
              </a:ext>
            </a:extLst>
          </p:cNvPr>
          <p:cNvSpPr/>
          <p:nvPr/>
        </p:nvSpPr>
        <p:spPr>
          <a:xfrm>
            <a:off x="2967133" y="2986315"/>
            <a:ext cx="999389" cy="44268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4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EE39A-E7F5-2E9A-ACD0-E4A435844F2B}"/>
              </a:ext>
            </a:extLst>
          </p:cNvPr>
          <p:cNvSpPr txBox="1"/>
          <p:nvPr/>
        </p:nvSpPr>
        <p:spPr>
          <a:xfrm>
            <a:off x="1650670" y="118754"/>
            <a:ext cx="634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18M Visit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D0F7D-D670-9351-46ED-2BCDB46A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3" y="1066678"/>
            <a:ext cx="8601396" cy="48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Training Overview: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Blood-Based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/>
          <a:lstStyle/>
          <a:p>
            <a:r>
              <a:rPr lang="en-US" b="1" dirty="0"/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1451639"/>
            <a:ext cx="2641600" cy="17145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443474" y="4351443"/>
            <a:ext cx="504446" cy="1325563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485526" cy="7907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(up to 20 for 18M visit)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70851" y="3704434"/>
            <a:ext cx="1571625" cy="4762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18" name="Picture 17" descr="C:\Users\mipetkov\AppData\Local\Microsoft\Windows\INetCache\Content.Word\186018088_1788359824670167_7823181412328950995_n.jpg">
            <a:extLst>
              <a:ext uri="{FF2B5EF4-FFF2-40B4-BE49-F238E27FC236}">
                <a16:creationId xmlns:a16="http://schemas.microsoft.com/office/drawing/2014/main" id="{3A2422DB-ECD3-413C-96D4-C7687872EA9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81597" r="31315" b="4026"/>
          <a:stretch/>
        </p:blipFill>
        <p:spPr bwMode="auto">
          <a:xfrm rot="5400000">
            <a:off x="7625099" y="4787959"/>
            <a:ext cx="1377478" cy="5044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2DAAF-B06E-4E72-AE7F-F4CE1B6D0410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9865" r="13432" b="1417"/>
          <a:stretch/>
        </p:blipFill>
        <p:spPr bwMode="auto">
          <a:xfrm rot="5400000">
            <a:off x="4880210" y="3763244"/>
            <a:ext cx="1903786" cy="3042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248">
            <a:extLst>
              <a:ext uri="{FF2B5EF4-FFF2-40B4-BE49-F238E27FC236}">
                <a16:creationId xmlns:a16="http://schemas.microsoft.com/office/drawing/2014/main" id="{36148CC5-1406-195D-7768-5A0F0104B890}"/>
              </a:ext>
            </a:extLst>
          </p:cNvPr>
          <p:cNvSpPr/>
          <p:nvPr/>
        </p:nvSpPr>
        <p:spPr>
          <a:xfrm rot="5400000">
            <a:off x="5378067" y="3527988"/>
            <a:ext cx="999389" cy="44268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/>
          <a:lstStyle/>
          <a:p>
            <a:r>
              <a:rPr lang="en-US" b="1" dirty="0" err="1"/>
              <a:t>EDTA</a:t>
            </a:r>
            <a:r>
              <a:rPr lang="en-US" b="1" dirty="0"/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73188"/>
            <a:ext cx="768871" cy="3171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0205-29F5-453B-8EE3-490FABD9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33" y="2652888"/>
            <a:ext cx="691535" cy="1828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248">
            <a:extLst>
              <a:ext uri="{FF2B5EF4-FFF2-40B4-BE49-F238E27FC236}">
                <a16:creationId xmlns:a16="http://schemas.microsoft.com/office/drawing/2014/main" id="{A61C57A4-6502-8606-24B7-6B084D0AE738}"/>
              </a:ext>
            </a:extLst>
          </p:cNvPr>
          <p:cNvSpPr/>
          <p:nvPr/>
        </p:nvSpPr>
        <p:spPr>
          <a:xfrm>
            <a:off x="568027" y="3897999"/>
            <a:ext cx="1087037" cy="44268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248">
            <a:extLst>
              <a:ext uri="{FF2B5EF4-FFF2-40B4-BE49-F238E27FC236}">
                <a16:creationId xmlns:a16="http://schemas.microsoft.com/office/drawing/2014/main" id="{8BD1686E-E22E-ACEF-1FE6-939532B845DB}"/>
              </a:ext>
            </a:extLst>
          </p:cNvPr>
          <p:cNvSpPr/>
          <p:nvPr/>
        </p:nvSpPr>
        <p:spPr>
          <a:xfrm>
            <a:off x="2910736" y="3016392"/>
            <a:ext cx="1231496" cy="44268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4CD40-6B18-5911-143B-16ADED616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9" y="291994"/>
            <a:ext cx="8819501" cy="54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79" y="1044032"/>
            <a:ext cx="52209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Sample Shipping</a:t>
            </a:r>
            <a:endParaRPr lang="en-US" sz="60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0F23880F-8923-6812-F9A0-C59A99A4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37" y="2739414"/>
            <a:ext cx="4165525" cy="307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9" y="798201"/>
            <a:ext cx="7886700" cy="658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Blood Sample Shipment Summary</a:t>
            </a:r>
            <a:br>
              <a:rPr lang="en-US" b="1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4DFD8D-42D8-FDE8-86A6-9492ABCD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75667"/>
              </p:ext>
            </p:extLst>
          </p:nvPr>
        </p:nvGraphicFramePr>
        <p:xfrm>
          <a:off x="345782" y="1290918"/>
          <a:ext cx="7814660" cy="4886045"/>
        </p:xfrm>
        <a:graphic>
          <a:graphicData uri="http://schemas.openxmlformats.org/drawingml/2006/table">
            <a:tbl>
              <a:tblPr firstRow="1" firstCol="1" bandRow="1"/>
              <a:tblGrid>
                <a:gridCol w="1407290">
                  <a:extLst>
                    <a:ext uri="{9D8B030D-6E8A-4147-A177-3AD203B41FA5}">
                      <a16:colId xmlns:a16="http://schemas.microsoft.com/office/drawing/2014/main" val="1345347868"/>
                    </a:ext>
                  </a:extLst>
                </a:gridCol>
                <a:gridCol w="1289522">
                  <a:extLst>
                    <a:ext uri="{9D8B030D-6E8A-4147-A177-3AD203B41FA5}">
                      <a16:colId xmlns:a16="http://schemas.microsoft.com/office/drawing/2014/main" val="3132816737"/>
                    </a:ext>
                  </a:extLst>
                </a:gridCol>
                <a:gridCol w="1407290">
                  <a:extLst>
                    <a:ext uri="{9D8B030D-6E8A-4147-A177-3AD203B41FA5}">
                      <a16:colId xmlns:a16="http://schemas.microsoft.com/office/drawing/2014/main" val="430875132"/>
                    </a:ext>
                  </a:extLst>
                </a:gridCol>
                <a:gridCol w="958710">
                  <a:extLst>
                    <a:ext uri="{9D8B030D-6E8A-4147-A177-3AD203B41FA5}">
                      <a16:colId xmlns:a16="http://schemas.microsoft.com/office/drawing/2014/main" val="3819396657"/>
                    </a:ext>
                  </a:extLst>
                </a:gridCol>
                <a:gridCol w="958710">
                  <a:extLst>
                    <a:ext uri="{9D8B030D-6E8A-4147-A177-3AD203B41FA5}">
                      <a16:colId xmlns:a16="http://schemas.microsoft.com/office/drawing/2014/main" val="3896108353"/>
                    </a:ext>
                  </a:extLst>
                </a:gridCol>
                <a:gridCol w="896569">
                  <a:extLst>
                    <a:ext uri="{9D8B030D-6E8A-4147-A177-3AD203B41FA5}">
                      <a16:colId xmlns:a16="http://schemas.microsoft.com/office/drawing/2014/main" val="2259113797"/>
                    </a:ext>
                  </a:extLst>
                </a:gridCol>
                <a:gridCol w="896569">
                  <a:extLst>
                    <a:ext uri="{9D8B030D-6E8A-4147-A177-3AD203B41FA5}">
                      <a16:colId xmlns:a16="http://schemas.microsoft.com/office/drawing/2014/main" val="1619155288"/>
                    </a:ext>
                  </a:extLst>
                </a:gridCol>
              </a:tblGrid>
              <a:tr h="82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Order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Collection Tube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Drawn At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Aliquot Volume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Number of Aliquots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Shipping Temperature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27810"/>
                  </a:ext>
                </a:extLst>
              </a:tr>
              <a:tr h="2397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PAXgene™ Blood RNA Collection Tube (2.5 ml)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97637"/>
                  </a:ext>
                </a:extLst>
              </a:tr>
              <a:tr h="664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07706"/>
                  </a:ext>
                </a:extLst>
              </a:tr>
              <a:tr h="1055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Serum Separator (Red-Top) Blood Collection Tube (10ml)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ml serum aliquots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96428"/>
                  </a:ext>
                </a:extLst>
              </a:tr>
              <a:tr h="6005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5-6 EDTA (Purple-Top) Blood Collection Tubes (10 ml)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ml plasma aliquots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17-21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11160"/>
                  </a:ext>
                </a:extLst>
              </a:tr>
              <a:tr h="752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Buffy Coat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~1.0 ml buffy coat aliquots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5-6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27556"/>
                  </a:ext>
                </a:extLst>
              </a:tr>
              <a:tr h="1664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EDTA (Lavender-Top) Blood Collection Tube (6 ml)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28787"/>
                  </a:ext>
                </a:extLst>
              </a:tr>
              <a:tr h="58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18M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3" marR="5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3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/>
          <a:lstStyle/>
          <a:p>
            <a:r>
              <a:rPr lang="en-US" b="1" dirty="0"/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4" y="1239654"/>
            <a:ext cx="8084458" cy="510177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32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Buffy Coat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Serum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Whole Blood for RNA</a:t>
            </a:r>
          </a:p>
          <a:p>
            <a:pPr>
              <a:lnSpc>
                <a:spcPct val="120000"/>
              </a:lnSpc>
            </a:pPr>
            <a:r>
              <a:rPr lang="en-US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</a:t>
            </a:r>
            <a:r>
              <a:rPr lang="en-US" dirty="0" err="1"/>
              <a:t>cryoboxes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Batch shipping should be performed quarterly or as a full shipment of specimens accumulates, </a:t>
            </a:r>
            <a:r>
              <a:rPr lang="en-US" b="1" dirty="0"/>
              <a:t>whichever is sooner</a:t>
            </a:r>
            <a:r>
              <a:rPr lang="en-US" dirty="0"/>
              <a:t>.</a:t>
            </a:r>
            <a:endParaRPr lang="en-US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9" y="237524"/>
            <a:ext cx="8522164" cy="9549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Frozen Shipping - Cryoboxes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5753" y="5229646"/>
            <a:ext cx="243503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</a:t>
            </a:r>
            <a:r>
              <a:rPr lang="en-US" sz="1400" b="1" dirty="0" err="1"/>
              <a:t>cryobox</a:t>
            </a:r>
            <a:r>
              <a:rPr lang="en-US" sz="1400" b="1" dirty="0"/>
              <a:t> in one Biohazard Bag. </a:t>
            </a:r>
          </a:p>
        </p:txBody>
      </p:sp>
      <p:sp>
        <p:nvSpPr>
          <p:cNvPr id="10" name="Plus 8">
            <a:extLst>
              <a:ext uri="{FF2B5EF4-FFF2-40B4-BE49-F238E27FC236}">
                <a16:creationId xmlns:a16="http://schemas.microsoft.com/office/drawing/2014/main" id="{6C0B6E84-BD62-4ABB-9CA0-DFC57BE6B12C}"/>
              </a:ext>
            </a:extLst>
          </p:cNvPr>
          <p:cNvSpPr/>
          <p:nvPr/>
        </p:nvSpPr>
        <p:spPr>
          <a:xfrm>
            <a:off x="2358341" y="2693228"/>
            <a:ext cx="395828" cy="413848"/>
          </a:xfrm>
          <a:prstGeom prst="mathPlus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238221C-8F5C-464C-9551-8F1C2DA79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16590" r="9655" b="19042"/>
          <a:stretch/>
        </p:blipFill>
        <p:spPr>
          <a:xfrm rot="5400000">
            <a:off x="-472222" y="2023106"/>
            <a:ext cx="3237614" cy="19248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C3963ACF-83B0-498B-B90C-BAA48DFFF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54" y="1366744"/>
            <a:ext cx="2639800" cy="33144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8494DBEA-DAEA-4F41-91CA-41EAE1E428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4958" y="1805266"/>
            <a:ext cx="3217521" cy="23404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Equal 7">
            <a:extLst>
              <a:ext uri="{FF2B5EF4-FFF2-40B4-BE49-F238E27FC236}">
                <a16:creationId xmlns:a16="http://schemas.microsoft.com/office/drawing/2014/main" id="{B12FEF11-8430-4D44-8AE7-E45D5940B055}"/>
              </a:ext>
            </a:extLst>
          </p:cNvPr>
          <p:cNvSpPr/>
          <p:nvPr/>
        </p:nvSpPr>
        <p:spPr>
          <a:xfrm>
            <a:off x="5509331" y="2701048"/>
            <a:ext cx="671051" cy="398207"/>
          </a:xfrm>
          <a:prstGeom prst="mathEqual">
            <a:avLst/>
          </a:prstGeom>
          <a:solidFill>
            <a:schemeClr val="accent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AB628-A01D-7188-A118-7FAEF94AD491}"/>
              </a:ext>
            </a:extLst>
          </p:cNvPr>
          <p:cNvSpPr txBox="1"/>
          <p:nvPr/>
        </p:nvSpPr>
        <p:spPr>
          <a:xfrm>
            <a:off x="363212" y="5055017"/>
            <a:ext cx="138238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Place frozen RNA and EDTA (6ml) tubes (when applicable) in separate bubble wrap tube sleeves</a:t>
            </a:r>
          </a:p>
        </p:txBody>
      </p:sp>
      <p:sp>
        <p:nvSpPr>
          <p:cNvPr id="4" name="Right Arrow 248">
            <a:extLst>
              <a:ext uri="{FF2B5EF4-FFF2-40B4-BE49-F238E27FC236}">
                <a16:creationId xmlns:a16="http://schemas.microsoft.com/office/drawing/2014/main" id="{63F7B580-109C-981A-4DCF-C62C86BE7590}"/>
              </a:ext>
            </a:extLst>
          </p:cNvPr>
          <p:cNvSpPr/>
          <p:nvPr/>
        </p:nvSpPr>
        <p:spPr>
          <a:xfrm rot="16200000">
            <a:off x="614803" y="4448436"/>
            <a:ext cx="879201" cy="32552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ight Arrow 248">
            <a:extLst>
              <a:ext uri="{FF2B5EF4-FFF2-40B4-BE49-F238E27FC236}">
                <a16:creationId xmlns:a16="http://schemas.microsoft.com/office/drawing/2014/main" id="{1A5565E2-B864-F3BC-8939-009FC6B15EA7}"/>
              </a:ext>
            </a:extLst>
          </p:cNvPr>
          <p:cNvSpPr/>
          <p:nvPr/>
        </p:nvSpPr>
        <p:spPr>
          <a:xfrm rot="16200000">
            <a:off x="7123669" y="4614432"/>
            <a:ext cx="879201" cy="32552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9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Shipping Frozen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Schedule UPS 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Notification Form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793" y="167640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pelleted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67640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Frozen Shipping – Dry Ice Requirements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594" y="4078810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Frozen Shipping – Dry Ice Requirements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92595" y="4609214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4409" y="4375298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1" y="592577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Biospecimen Collection Schedule</a:t>
            </a:r>
            <a:endParaRPr lang="en-US" sz="66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26431"/>
              </p:ext>
            </p:extLst>
          </p:nvPr>
        </p:nvGraphicFramePr>
        <p:xfrm>
          <a:off x="1035396" y="1609164"/>
          <a:ext cx="7073208" cy="3781776"/>
        </p:xfrm>
        <a:graphic>
          <a:graphicData uri="http://schemas.openxmlformats.org/drawingml/2006/table">
            <a:tbl>
              <a:tblPr firstRow="1" firstCol="1" bandRow="1"/>
              <a:tblGrid>
                <a:gridCol w="2234756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2328751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  <a:gridCol w="2509701">
                  <a:extLst>
                    <a:ext uri="{9D8B030D-6E8A-4147-A177-3AD203B41FA5}">
                      <a16:colId xmlns:a16="http://schemas.microsoft.com/office/drawing/2014/main" val="1748780267"/>
                    </a:ext>
                  </a:extLst>
                </a:gridCol>
              </a:tblGrid>
              <a:tr h="630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Month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**Whole Blood for RNA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98153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5397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*X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08540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73235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Banking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313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4A14C-7181-4530-ABA6-3D909D012C2B}"/>
              </a:ext>
            </a:extLst>
          </p:cNvPr>
          <p:cNvSpPr txBox="1"/>
          <p:nvPr/>
        </p:nvSpPr>
        <p:spPr>
          <a:xfrm>
            <a:off x="1277987" y="5493125"/>
            <a:ext cx="6536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**2.5 ml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PAXgene</a:t>
            </a:r>
            <a:r>
              <a:rPr lang="en-US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Blood RNA Tube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</a:rPr>
              <a:t>*6 x 10ml EDTA tubes are collected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</a:rPr>
              <a:t>***5 x 10ml EDTA tubes are collected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9954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0388"/>
            <a:ext cx="5824538" cy="108743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UPS </a:t>
            </a:r>
            <a:r>
              <a:rPr lang="en-US" b="1" dirty="0" err="1"/>
              <a:t>ShipExec</a:t>
            </a:r>
            <a:r>
              <a:rPr lang="en-US" b="1" dirty="0"/>
              <a:t>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805" y="1952858"/>
            <a:ext cx="761907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into the </a:t>
            </a:r>
            <a:r>
              <a:rPr lang="en-US" sz="2400" dirty="0" err="1"/>
              <a:t>ShipExec</a:t>
            </a:r>
            <a:r>
              <a:rPr lang="en-US" sz="2400" dirty="0"/>
              <a:t> Thin Client at </a:t>
            </a:r>
            <a:r>
              <a:rPr lang="en-US" sz="2400" dirty="0">
                <a:hlinkClick r:id="rId3"/>
              </a:rPr>
              <a:t>https://kits.iu.edu/ups</a:t>
            </a:r>
            <a:r>
              <a:rPr lang="en-US" sz="2400" dirty="0"/>
              <a:t> 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If a new user or contact needs access, please reach out to your study contact for access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 on section 8.2 of HEAD Manual of Procedures to create your return </a:t>
            </a:r>
            <a:r>
              <a:rPr lang="en-US" sz="2400" dirty="0" err="1"/>
              <a:t>airbill</a:t>
            </a:r>
            <a:r>
              <a:rPr lang="en-US" sz="2400" dirty="0"/>
              <a:t> and schedule a UPS pickup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83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182154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369BD705-A4C5-1282-9EA7-DA4E3C46B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11" y="3961739"/>
            <a:ext cx="3184088" cy="235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00" y="40795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Biological Sample Notification Form- Baseline and 18M Visit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34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2090" y="1932682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Whole Blood for 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Buffy Coat/DNA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Whole blood banking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**Appendix B &amp; 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9792AC-D9FE-F1DE-754E-4002A95C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1" y="1183795"/>
            <a:ext cx="3276600" cy="38052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9DC0C-AB07-3ECE-99F5-F77A90C5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20" y="2654973"/>
            <a:ext cx="3082552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0F925-6D9A-7B41-4848-BB6290C0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74" y="2654973"/>
            <a:ext cx="823453" cy="3460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2CCD5-1EDE-252B-A306-D1C5BCBE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399" y="1183795"/>
            <a:ext cx="829128" cy="3414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NCRAD Website</a:t>
            </a:r>
            <a:br>
              <a:rPr lang="en-US" sz="3600" b="1" dirty="0"/>
            </a:br>
            <a:r>
              <a:rPr lang="en-US" sz="2800" dirty="0"/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Holiday Closures</a:t>
            </a:r>
            <a:endParaRPr lang="en-US" dirty="0"/>
          </a:p>
          <a:p>
            <a:r>
              <a:rPr lang="en-US" dirty="0">
                <a:hlinkClick r:id="rId4"/>
              </a:rPr>
              <a:t>NCRAD - Friday Blood Draws</a:t>
            </a: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06961A7-A67E-4F0D-0CBF-02557EB3E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82" y="0"/>
            <a:ext cx="2238521" cy="165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438BF3-1A09-0B4A-B3B8-096A99223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6F61B-BDB8-D990-AD64-6962E035A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014" y="36278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HEAD Active Study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AE08B-4853-1991-A3F3-DB9703159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69" y="1163782"/>
            <a:ext cx="6355261" cy="3933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95D6A-96E0-9CA3-71D8-0D9E40EA096C}"/>
              </a:ext>
            </a:extLst>
          </p:cNvPr>
          <p:cNvSpPr txBox="1"/>
          <p:nvPr/>
        </p:nvSpPr>
        <p:spPr>
          <a:xfrm>
            <a:off x="2387682" y="5509552"/>
            <a:ext cx="513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NCRAD - HEAD Active Study Page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8B4D5-B3B6-59A1-F84E-75C5365B3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726" y="1325563"/>
            <a:ext cx="2369176" cy="1075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DC678-FFDD-A210-E385-F5C967F82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814" y="3672850"/>
            <a:ext cx="11334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29CE5890-4BA7-7833-F86B-4B4CEDAC7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95" y="3837935"/>
            <a:ext cx="3351821" cy="247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523999"/>
            <a:ext cx="7772400" cy="11201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89" y="3307644"/>
            <a:ext cx="6872111" cy="1675836"/>
          </a:xfrm>
        </p:spPr>
        <p:txBody>
          <a:bodyPr>
            <a:normAutofit/>
          </a:bodyPr>
          <a:lstStyle/>
          <a:p>
            <a:r>
              <a:rPr lang="en-US" sz="4400" b="0" i="0" u="sng" dirty="0">
                <a:effectLst/>
                <a:latin typeface="Lato" panose="020F0502020204030203" pitchFamily="34" charset="0"/>
                <a:hlinkClick r:id="rId2"/>
              </a:rPr>
              <a:t>https://kits.iu.edu/head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6159CE3F-CEF2-CA03-1AB1-D4565C0F3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4001800"/>
            <a:ext cx="3241964" cy="230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/>
          <a:lstStyle/>
          <a:p>
            <a:r>
              <a:rPr lang="en-US" dirty="0"/>
              <a:t>An initial stock of kits will be delivered prior to the designated site 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Blood-Based Kit</a:t>
            </a:r>
          </a:p>
          <a:p>
            <a:pPr lvl="1"/>
            <a:r>
              <a:rPr lang="en-US" dirty="0"/>
              <a:t>Frozen Blood Shipping Supply Kit</a:t>
            </a:r>
          </a:p>
          <a:p>
            <a:pPr lvl="1"/>
            <a:r>
              <a:rPr lang="en-US" dirty="0"/>
              <a:t>Blood-Based Supplemental Supply Kit (1 only at study start up)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" y="2194560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drop- 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5620E61C-E55D-4187-C3AA-D20143D29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20" y="818758"/>
            <a:ext cx="1621225" cy="119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2F0FEB-B580-2455-F6D3-4142D540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50" y="1874903"/>
            <a:ext cx="6159770" cy="3890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Kits Available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014" y="4185010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338FD-00F2-4FCF-71CB-6681C986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381125"/>
            <a:ext cx="8086725" cy="4095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0"/>
            <a:ext cx="4179570" cy="986473"/>
          </a:xfrm>
        </p:spPr>
        <p:txBody>
          <a:bodyPr/>
          <a:lstStyle/>
          <a:p>
            <a:r>
              <a:rPr lang="en-US" b="1" dirty="0"/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8340" y="943690"/>
            <a:ext cx="3143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selected, kit components of the chosen kit will appear at the bottom of the screen (Pictured)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“Submit” to turn in your request.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IU staff will notify you that your request has been received and address any issues.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**Note: You can order more than one type of kit in a single kit request**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621" y="3596571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25A9D-8F7D-DBF0-3399-14239356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5" y="907413"/>
            <a:ext cx="4889379" cy="47689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ight Arrow 248">
            <a:extLst>
              <a:ext uri="{FF2B5EF4-FFF2-40B4-BE49-F238E27FC236}">
                <a16:creationId xmlns:a16="http://schemas.microsoft.com/office/drawing/2014/main" id="{B9841122-3401-EAF9-25C3-B87A85B6108B}"/>
              </a:ext>
            </a:extLst>
          </p:cNvPr>
          <p:cNvSpPr/>
          <p:nvPr/>
        </p:nvSpPr>
        <p:spPr>
          <a:xfrm rot="10800000">
            <a:off x="4621805" y="923062"/>
            <a:ext cx="1101657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248">
            <a:extLst>
              <a:ext uri="{FF2B5EF4-FFF2-40B4-BE49-F238E27FC236}">
                <a16:creationId xmlns:a16="http://schemas.microsoft.com/office/drawing/2014/main" id="{AABA9B90-DA4E-BEB6-C3E5-2C0AB5CE067B}"/>
              </a:ext>
            </a:extLst>
          </p:cNvPr>
          <p:cNvSpPr/>
          <p:nvPr/>
        </p:nvSpPr>
        <p:spPr>
          <a:xfrm rot="8387644">
            <a:off x="3168874" y="3300865"/>
            <a:ext cx="3043006" cy="368935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theme/theme1.xml><?xml version="1.0" encoding="utf-8"?>
<a:theme xmlns:a="http://schemas.openxmlformats.org/drawingml/2006/main" name="New NCRAD Powerpoint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NCRAD Powerpoint Theme" id="{3512A2AA-DFF6-4F07-A400-705E1CC00276}" vid="{653F14E9-71C5-4FA7-B5F7-DC68CA300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NCRAD Powerpoint Theme</Template>
  <TotalTime>41118</TotalTime>
  <Words>1823</Words>
  <Application>Microsoft Office PowerPoint</Application>
  <PresentationFormat>On-screen Show (4:3)</PresentationFormat>
  <Paragraphs>330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</vt:lpstr>
      <vt:lpstr>Georgia</vt:lpstr>
      <vt:lpstr>Lato</vt:lpstr>
      <vt:lpstr>Times New Roman</vt:lpstr>
      <vt:lpstr>Verdana</vt:lpstr>
      <vt:lpstr>Wingdings</vt:lpstr>
      <vt:lpstr>New NCRAD Powerpoint Theme</vt:lpstr>
      <vt:lpstr>PowerPoint Presentation</vt:lpstr>
      <vt:lpstr>Contact Information</vt:lpstr>
      <vt:lpstr>Training Overview:  </vt:lpstr>
      <vt:lpstr>HEAD Biospecimen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Kit Number Labels</vt:lpstr>
      <vt:lpstr>HEAD ID Label</vt:lpstr>
      <vt:lpstr>Collection and Aliquot Tube Labels</vt:lpstr>
      <vt:lpstr>Collection Tubes - Blood</vt:lpstr>
      <vt:lpstr>Cryovial Tube Labels –  Serum, Plasma and Buffy Coat</vt:lpstr>
      <vt:lpstr>Labeling Biologic Samples</vt:lpstr>
      <vt:lpstr>Handling/Processing  Study Specimens </vt:lpstr>
      <vt:lpstr>Site Required Equipment</vt:lpstr>
      <vt:lpstr>Sample Collection - Blood</vt:lpstr>
      <vt:lpstr>Aliquot Cap Colors</vt:lpstr>
      <vt:lpstr>PowerPoint Presentation</vt:lpstr>
      <vt:lpstr>PowerPoint Presentation</vt:lpstr>
      <vt:lpstr>PowerPoint Presentation</vt:lpstr>
      <vt:lpstr>PowerPoint Presentation</vt:lpstr>
      <vt:lpstr>EDTA Tube (Plasma Collection)</vt:lpstr>
      <vt:lpstr>EDTA Tube (Buffy Coat Collection)</vt:lpstr>
      <vt:lpstr>PowerPoint Presentation</vt:lpstr>
      <vt:lpstr>EDTA Tube (Plasma Collection)</vt:lpstr>
      <vt:lpstr>EDTA Tube (Buffy Coat Collection)</vt:lpstr>
      <vt:lpstr>PowerPoint Presentation</vt:lpstr>
      <vt:lpstr>Sample Shipping</vt:lpstr>
      <vt:lpstr>Blood Sample Shipment Summary </vt:lpstr>
      <vt:lpstr>Frozen Sample Shipping</vt:lpstr>
      <vt:lpstr>Frozen Shipping - Cryoboxes</vt:lpstr>
      <vt:lpstr>Shipping Frozen Samples</vt:lpstr>
      <vt:lpstr>PowerPoint Presentation</vt:lpstr>
      <vt:lpstr>PowerPoint Presentation</vt:lpstr>
      <vt:lpstr>UPS ShipExec System</vt:lpstr>
      <vt:lpstr>Shipping Regulations and Training</vt:lpstr>
      <vt:lpstr>PowerPoint Presentation</vt:lpstr>
      <vt:lpstr>Biological Sample and Shipment Notification Forms</vt:lpstr>
      <vt:lpstr>Biological Sample Notification Form- Baseline and 18M Visit</vt:lpstr>
      <vt:lpstr>NCRAD Website Helpful Pages</vt:lpstr>
      <vt:lpstr>HEAD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295</cp:revision>
  <cp:lastPrinted>2017-03-29T15:20:47Z</cp:lastPrinted>
  <dcterms:created xsi:type="dcterms:W3CDTF">2016-04-11T20:04:23Z</dcterms:created>
  <dcterms:modified xsi:type="dcterms:W3CDTF">2025-06-03T15:54:49Z</dcterms:modified>
</cp:coreProperties>
</file>