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376" r:id="rId4"/>
    <p:sldId id="382" r:id="rId5"/>
    <p:sldId id="378" r:id="rId6"/>
    <p:sldId id="379" r:id="rId7"/>
    <p:sldId id="399" r:id="rId8"/>
    <p:sldId id="400" r:id="rId9"/>
    <p:sldId id="398" r:id="rId10"/>
    <p:sldId id="383" r:id="rId11"/>
    <p:sldId id="384" r:id="rId12"/>
    <p:sldId id="385" r:id="rId13"/>
    <p:sldId id="386" r:id="rId14"/>
    <p:sldId id="387" r:id="rId15"/>
    <p:sldId id="270" r:id="rId16"/>
    <p:sldId id="397" r:id="rId17"/>
    <p:sldId id="271" r:id="rId18"/>
    <p:sldId id="388" r:id="rId19"/>
    <p:sldId id="389" r:id="rId20"/>
    <p:sldId id="276" r:id="rId21"/>
    <p:sldId id="375" r:id="rId22"/>
    <p:sldId id="391" r:id="rId23"/>
    <p:sldId id="277" r:id="rId24"/>
    <p:sldId id="390" r:id="rId25"/>
    <p:sldId id="396" r:id="rId26"/>
    <p:sldId id="395" r:id="rId27"/>
    <p:sldId id="393" r:id="rId28"/>
    <p:sldId id="285" r:id="rId29"/>
    <p:sldId id="404" r:id="rId30"/>
    <p:sldId id="287" r:id="rId31"/>
    <p:sldId id="288" r:id="rId32"/>
    <p:sldId id="309" r:id="rId33"/>
    <p:sldId id="291" r:id="rId34"/>
    <p:sldId id="394" r:id="rId35"/>
    <p:sldId id="401" r:id="rId36"/>
    <p:sldId id="406" r:id="rId37"/>
    <p:sldId id="407" r:id="rId38"/>
    <p:sldId id="405" r:id="rId39"/>
    <p:sldId id="402" r:id="rId40"/>
    <p:sldId id="403" r:id="rId41"/>
    <p:sldId id="295" r:id="rId42"/>
    <p:sldId id="296" r:id="rId43"/>
    <p:sldId id="297" r:id="rId44"/>
    <p:sldId id="29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27088B-5F23-1CA4-ED63-979593FEAF29}" name="Lacy, Kaci" initials="LK" userId="S::lacy@iu.edu::2943b719-c385-4b09-bfdf-f8a76ac6181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43D"/>
    <a:srgbClr val="0062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9" autoAdjust="0"/>
    <p:restoredTop sz="94619" autoAdjust="0"/>
  </p:normalViewPr>
  <p:slideViewPr>
    <p:cSldViewPr snapToGrid="0">
      <p:cViewPr varScale="1">
        <p:scale>
          <a:sx n="82" d="100"/>
          <a:sy n="82" d="100"/>
        </p:scale>
        <p:origin x="228"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9DFE2-7B21-4321-B998-C3356E63073A}"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DDEC1-45F7-47B9-99DC-EFDCBD55A7D1}" type="slidenum">
              <a:rPr lang="en-US" smtClean="0"/>
              <a:t>‹#›</a:t>
            </a:fld>
            <a:endParaRPr lang="en-US"/>
          </a:p>
        </p:txBody>
      </p:sp>
    </p:spTree>
    <p:extLst>
      <p:ext uri="{BB962C8B-B14F-4D97-AF65-F5344CB8AC3E}">
        <p14:creationId xmlns:p14="http://schemas.microsoft.com/office/powerpoint/2010/main" val="1300008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DDEC1-45F7-47B9-99DC-EFDCBD55A7D1}" type="slidenum">
              <a:rPr lang="en-US" smtClean="0"/>
              <a:t>21</a:t>
            </a:fld>
            <a:endParaRPr lang="en-US"/>
          </a:p>
        </p:txBody>
      </p:sp>
    </p:spTree>
    <p:extLst>
      <p:ext uri="{BB962C8B-B14F-4D97-AF65-F5344CB8AC3E}">
        <p14:creationId xmlns:p14="http://schemas.microsoft.com/office/powerpoint/2010/main" val="2516825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A72137-9397-F4C4-5640-C1440BFBE57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88FB2B-BB8E-28E4-A175-7276B4ACBEF6}"/>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3E4AC1-5447-29E7-9DA6-15CCA8BEFC7A}"/>
              </a:ext>
            </a:extLst>
          </p:cNvPr>
          <p:cNvSpPr>
            <a:spLocks noGrp="1"/>
          </p:cNvSpPr>
          <p:nvPr>
            <p:ph type="ctrTitle"/>
          </p:nvPr>
        </p:nvSpPr>
        <p:spPr>
          <a:xfrm>
            <a:off x="1524000" y="1122363"/>
            <a:ext cx="9144000" cy="2387600"/>
          </a:xfrm>
        </p:spPr>
        <p:txBody>
          <a:bodyPr anchor="b">
            <a:normAutofit/>
          </a:bodyPr>
          <a:lstStyle>
            <a:lvl1pPr algn="ctr">
              <a:defRPr sz="8000">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A68BBE56-2992-D21E-8A96-68E9B7BD2941}"/>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0FB9B3-A444-DCF9-4C86-F9F195BE3A85}"/>
              </a:ext>
            </a:extLst>
          </p:cNvPr>
          <p:cNvSpPr>
            <a:spLocks noGrp="1"/>
          </p:cNvSpPr>
          <p:nvPr>
            <p:ph type="dt" sz="half" idx="10"/>
          </p:nvPr>
        </p:nvSpPr>
        <p:spPr/>
        <p:txBody>
          <a:bodyPr/>
          <a:lstStyle/>
          <a:p>
            <a:fld id="{605C2166-3FE0-4BDE-AD4E-7D7F76D2BF53}" type="datetimeFigureOut">
              <a:rPr lang="en-US" smtClean="0"/>
              <a:t>4/29/2025</a:t>
            </a:fld>
            <a:endParaRPr lang="en-US"/>
          </a:p>
        </p:txBody>
      </p:sp>
      <p:sp>
        <p:nvSpPr>
          <p:cNvPr id="5" name="Footer Placeholder 4">
            <a:extLst>
              <a:ext uri="{FF2B5EF4-FFF2-40B4-BE49-F238E27FC236}">
                <a16:creationId xmlns:a16="http://schemas.microsoft.com/office/drawing/2014/main" id="{61A0B220-0ACD-CBEB-E586-490353D01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35A68-3192-7280-1717-A4C52CDC06A7}"/>
              </a:ext>
            </a:extLst>
          </p:cNvPr>
          <p:cNvSpPr>
            <a:spLocks noGrp="1"/>
          </p:cNvSpPr>
          <p:nvPr>
            <p:ph type="sldNum" sz="quarter" idx="12"/>
          </p:nvPr>
        </p:nvSpPr>
        <p:spPr/>
        <p:txBody>
          <a:bodyPr/>
          <a:lstStyle/>
          <a:p>
            <a:fld id="{3B2C3480-7AEE-46C4-AE4A-0735DBA0FAE1}" type="slidenum">
              <a:rPr lang="en-US" smtClean="0"/>
              <a:t>‹#›</a:t>
            </a:fld>
            <a:endParaRPr lang="en-US"/>
          </a:p>
        </p:txBody>
      </p:sp>
      <p:pic>
        <p:nvPicPr>
          <p:cNvPr id="8" name="Picture 7" descr="A logo for a health care company&#10;&#10;Description automatically generated">
            <a:extLst>
              <a:ext uri="{FF2B5EF4-FFF2-40B4-BE49-F238E27FC236}">
                <a16:creationId xmlns:a16="http://schemas.microsoft.com/office/drawing/2014/main" id="{BD7E9E92-94A3-79A7-4976-D6869E501721}"/>
              </a:ext>
            </a:extLst>
          </p:cNvPr>
          <p:cNvPicPr>
            <a:picLocks noChangeAspect="1"/>
          </p:cNvPicPr>
          <p:nvPr/>
        </p:nvPicPr>
        <p:blipFill rotWithShape="1">
          <a:blip r:embed="rId2">
            <a:extLst>
              <a:ext uri="{28A0092B-C50C-407E-A947-70E740481C1C}">
                <a14:useLocalDpi xmlns:a14="http://schemas.microsoft.com/office/drawing/2010/main" val="0"/>
              </a:ext>
            </a:extLst>
          </a:blip>
          <a:srcRect l="5684" t="21041" r="5810" b="23332"/>
          <a:stretch/>
        </p:blipFill>
        <p:spPr>
          <a:xfrm>
            <a:off x="4437601" y="4609907"/>
            <a:ext cx="3313651" cy="1609918"/>
          </a:xfrm>
          <a:prstGeom prst="rect">
            <a:avLst/>
          </a:prstGeom>
        </p:spPr>
      </p:pic>
    </p:spTree>
    <p:extLst>
      <p:ext uri="{BB962C8B-B14F-4D97-AF65-F5344CB8AC3E}">
        <p14:creationId xmlns:p14="http://schemas.microsoft.com/office/powerpoint/2010/main" val="31460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8839FA-38F8-68E9-5967-EB00BD4E14F0}"/>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ED1BA40-DF08-C34B-3FA0-D528E3CB4055}"/>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7DA3F0A1-0236-39D1-6C40-0CD56D750905}"/>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14CB697D-805D-D3DD-110E-E8E3E823DF4F}"/>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DE6224F3-2705-7F7C-6599-B881200C8A27}"/>
              </a:ext>
            </a:extLst>
          </p:cNvPr>
          <p:cNvSpPr>
            <a:spLocks noGrp="1"/>
          </p:cNvSpPr>
          <p:nvPr>
            <p:ph type="body" orient="vert" idx="1"/>
          </p:nvPr>
        </p:nvSpPr>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F8AB746-C7FB-804C-FE84-6118CC58C625}"/>
              </a:ext>
            </a:extLst>
          </p:cNvPr>
          <p:cNvSpPr>
            <a:spLocks noGrp="1"/>
          </p:cNvSpPr>
          <p:nvPr>
            <p:ph type="dt" sz="half" idx="10"/>
          </p:nvPr>
        </p:nvSpPr>
        <p:spPr/>
        <p:txBody>
          <a:bodyPr/>
          <a:lstStyle/>
          <a:p>
            <a:fld id="{605C2166-3FE0-4BDE-AD4E-7D7F76D2BF53}" type="datetimeFigureOut">
              <a:rPr lang="en-US" smtClean="0"/>
              <a:t>4/29/2025</a:t>
            </a:fld>
            <a:endParaRPr lang="en-US"/>
          </a:p>
        </p:txBody>
      </p:sp>
      <p:sp>
        <p:nvSpPr>
          <p:cNvPr id="5" name="Footer Placeholder 4">
            <a:extLst>
              <a:ext uri="{FF2B5EF4-FFF2-40B4-BE49-F238E27FC236}">
                <a16:creationId xmlns:a16="http://schemas.microsoft.com/office/drawing/2014/main" id="{882015B2-D6D5-E1FB-A20E-07B8E0346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31854-C702-B215-F559-7EBD7A04240A}"/>
              </a:ext>
            </a:extLst>
          </p:cNvPr>
          <p:cNvSpPr>
            <a:spLocks noGrp="1"/>
          </p:cNvSpPr>
          <p:nvPr>
            <p:ph type="sldNum" sz="quarter" idx="12"/>
          </p:nvPr>
        </p:nvSpPr>
        <p:spPr/>
        <p:txBody>
          <a:bodyPr/>
          <a:lstStyle/>
          <a:p>
            <a:fld id="{3B2C3480-7AEE-46C4-AE4A-0735DBA0FAE1}" type="slidenum">
              <a:rPr lang="en-US" smtClean="0"/>
              <a:t>‹#›</a:t>
            </a:fld>
            <a:endParaRPr lang="en-US"/>
          </a:p>
        </p:txBody>
      </p:sp>
    </p:spTree>
    <p:extLst>
      <p:ext uri="{BB962C8B-B14F-4D97-AF65-F5344CB8AC3E}">
        <p14:creationId xmlns:p14="http://schemas.microsoft.com/office/powerpoint/2010/main" val="287943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38149D-B08C-235B-B28A-A885DEE89318}"/>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77AA9EC2-5EEB-1C79-0E58-347132F074B0}"/>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29F7FDB7-F5FC-8B5D-F462-A79A28FEF7F9}"/>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Vertical Title 1">
            <a:extLst>
              <a:ext uri="{FF2B5EF4-FFF2-40B4-BE49-F238E27FC236}">
                <a16:creationId xmlns:a16="http://schemas.microsoft.com/office/drawing/2014/main" id="{BBBDB956-39FC-2769-C335-106DEB081B16}"/>
              </a:ext>
            </a:extLst>
          </p:cNvPr>
          <p:cNvSpPr>
            <a:spLocks noGrp="1"/>
          </p:cNvSpPr>
          <p:nvPr>
            <p:ph type="title" orient="vert"/>
          </p:nvPr>
        </p:nvSpPr>
        <p:spPr>
          <a:xfrm>
            <a:off x="8724900" y="365125"/>
            <a:ext cx="2628900" cy="5811838"/>
          </a:xfrm>
        </p:spPr>
        <p:txBody>
          <a:bodyPr vert="eaVert"/>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2AF09C2-09D5-A8CF-BC52-6C97CDD1592F}"/>
              </a:ext>
            </a:extLst>
          </p:cNvPr>
          <p:cNvSpPr>
            <a:spLocks noGrp="1"/>
          </p:cNvSpPr>
          <p:nvPr>
            <p:ph type="body" orient="vert" idx="1"/>
          </p:nvPr>
        </p:nvSpPr>
        <p:spPr>
          <a:xfrm>
            <a:off x="838200" y="365125"/>
            <a:ext cx="7734300" cy="5811838"/>
          </a:xfrm>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E1FF62-F691-7A53-FB80-C86EB318F74D}"/>
              </a:ext>
            </a:extLst>
          </p:cNvPr>
          <p:cNvSpPr>
            <a:spLocks noGrp="1"/>
          </p:cNvSpPr>
          <p:nvPr>
            <p:ph type="dt" sz="half" idx="10"/>
          </p:nvPr>
        </p:nvSpPr>
        <p:spPr/>
        <p:txBody>
          <a:bodyPr/>
          <a:lstStyle/>
          <a:p>
            <a:fld id="{605C2166-3FE0-4BDE-AD4E-7D7F76D2BF53}" type="datetimeFigureOut">
              <a:rPr lang="en-US" smtClean="0"/>
              <a:t>4/29/2025</a:t>
            </a:fld>
            <a:endParaRPr lang="en-US"/>
          </a:p>
        </p:txBody>
      </p:sp>
      <p:sp>
        <p:nvSpPr>
          <p:cNvPr id="5" name="Footer Placeholder 4">
            <a:extLst>
              <a:ext uri="{FF2B5EF4-FFF2-40B4-BE49-F238E27FC236}">
                <a16:creationId xmlns:a16="http://schemas.microsoft.com/office/drawing/2014/main" id="{9BC0BD89-FDDD-1773-403C-03C989A62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9B913-40C3-036E-E1A4-30127B24734F}"/>
              </a:ext>
            </a:extLst>
          </p:cNvPr>
          <p:cNvSpPr>
            <a:spLocks noGrp="1"/>
          </p:cNvSpPr>
          <p:nvPr>
            <p:ph type="sldNum" sz="quarter" idx="12"/>
          </p:nvPr>
        </p:nvSpPr>
        <p:spPr/>
        <p:txBody>
          <a:bodyPr/>
          <a:lstStyle/>
          <a:p>
            <a:fld id="{3B2C3480-7AEE-46C4-AE4A-0735DBA0FAE1}" type="slidenum">
              <a:rPr lang="en-US" smtClean="0"/>
              <a:t>‹#›</a:t>
            </a:fld>
            <a:endParaRPr lang="en-US"/>
          </a:p>
        </p:txBody>
      </p:sp>
    </p:spTree>
    <p:extLst>
      <p:ext uri="{BB962C8B-B14F-4D97-AF65-F5344CB8AC3E}">
        <p14:creationId xmlns:p14="http://schemas.microsoft.com/office/powerpoint/2010/main" val="33461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logo with arrows and words&#10;&#10;Description automatically generated">
            <a:extLst>
              <a:ext uri="{FF2B5EF4-FFF2-40B4-BE49-F238E27FC236}">
                <a16:creationId xmlns:a16="http://schemas.microsoft.com/office/drawing/2014/main" id="{BCFBFA48-D633-070F-D010-B0DF0C6D7A6E}"/>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7" name="Rectangle 6">
            <a:extLst>
              <a:ext uri="{FF2B5EF4-FFF2-40B4-BE49-F238E27FC236}">
                <a16:creationId xmlns:a16="http://schemas.microsoft.com/office/drawing/2014/main" id="{74F1C2F0-58BC-A97E-C530-1D984E3F611B}"/>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FC238A9-3019-B42B-7A66-33B1328DCACF}"/>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256654-ECA9-902F-AD6F-905555303218}"/>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4D06E2-7DF2-1180-4358-B27D8C7D2F0E}"/>
              </a:ext>
            </a:extLst>
          </p:cNvPr>
          <p:cNvSpPr>
            <a:spLocks noGrp="1"/>
          </p:cNvSpPr>
          <p:nvPr>
            <p:ph idx="1"/>
          </p:nvPr>
        </p:nvSpPr>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6D6C3E-BAFE-14C3-7058-0C4D92DA1BE0}"/>
              </a:ext>
            </a:extLst>
          </p:cNvPr>
          <p:cNvSpPr>
            <a:spLocks noGrp="1"/>
          </p:cNvSpPr>
          <p:nvPr>
            <p:ph type="dt" sz="half" idx="10"/>
          </p:nvPr>
        </p:nvSpPr>
        <p:spPr/>
        <p:txBody>
          <a:bodyPr/>
          <a:lstStyle/>
          <a:p>
            <a:fld id="{605C2166-3FE0-4BDE-AD4E-7D7F76D2BF53}" type="datetimeFigureOut">
              <a:rPr lang="en-US" smtClean="0"/>
              <a:t>4/29/2025</a:t>
            </a:fld>
            <a:endParaRPr lang="en-US"/>
          </a:p>
        </p:txBody>
      </p:sp>
      <p:sp>
        <p:nvSpPr>
          <p:cNvPr id="5" name="Footer Placeholder 4">
            <a:extLst>
              <a:ext uri="{FF2B5EF4-FFF2-40B4-BE49-F238E27FC236}">
                <a16:creationId xmlns:a16="http://schemas.microsoft.com/office/drawing/2014/main" id="{1D2374B4-29C6-5FD3-CBB1-C1D05A728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DA051-9B6A-F837-CCF0-17D0F49649A1}"/>
              </a:ext>
            </a:extLst>
          </p:cNvPr>
          <p:cNvSpPr>
            <a:spLocks noGrp="1"/>
          </p:cNvSpPr>
          <p:nvPr>
            <p:ph type="sldNum" sz="quarter" idx="12"/>
          </p:nvPr>
        </p:nvSpPr>
        <p:spPr/>
        <p:txBody>
          <a:bodyPr/>
          <a:lstStyle/>
          <a:p>
            <a:fld id="{3B2C3480-7AEE-46C4-AE4A-0735DBA0FAE1}" type="slidenum">
              <a:rPr lang="en-US" smtClean="0"/>
              <a:t>‹#›</a:t>
            </a:fld>
            <a:endParaRPr lang="en-US"/>
          </a:p>
        </p:txBody>
      </p:sp>
    </p:spTree>
    <p:extLst>
      <p:ext uri="{BB962C8B-B14F-4D97-AF65-F5344CB8AC3E}">
        <p14:creationId xmlns:p14="http://schemas.microsoft.com/office/powerpoint/2010/main" val="2178838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9BDEA7-86BE-3B15-8B8F-D0006852853D}"/>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9538656-F820-6E6B-A7A4-61D370869DEA}"/>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3D1547-8A45-945A-ED19-147413067CC7}"/>
              </a:ext>
            </a:extLst>
          </p:cNvPr>
          <p:cNvSpPr>
            <a:spLocks noGrp="1"/>
          </p:cNvSpPr>
          <p:nvPr>
            <p:ph type="title"/>
          </p:nvPr>
        </p:nvSpPr>
        <p:spPr>
          <a:xfrm>
            <a:off x="831850" y="1709738"/>
            <a:ext cx="10515600" cy="2852737"/>
          </a:xfrm>
        </p:spPr>
        <p:txBody>
          <a:bodyPr anchor="b">
            <a:normAutofit/>
          </a:bodyPr>
          <a:lstStyle>
            <a:lvl1pPr algn="ctr">
              <a:defRPr sz="8000">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3A4A7B-9BF6-A09D-903D-778617B3D5A2}"/>
              </a:ext>
            </a:extLst>
          </p:cNvPr>
          <p:cNvSpPr>
            <a:spLocks noGrp="1"/>
          </p:cNvSpPr>
          <p:nvPr>
            <p:ph type="body" idx="1"/>
          </p:nvPr>
        </p:nvSpPr>
        <p:spPr>
          <a:xfrm>
            <a:off x="831850" y="4589463"/>
            <a:ext cx="10515600" cy="1500187"/>
          </a:xfrm>
        </p:spPr>
        <p:txBody>
          <a:bodyPr/>
          <a:lstStyle>
            <a:lvl1pPr marL="0" indent="0" algn="ctr">
              <a:buNone/>
              <a:defRPr sz="2400">
                <a:solidFill>
                  <a:schemeClr val="accent1"/>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10519-6B30-CCDE-83D4-77170D224AFC}"/>
              </a:ext>
            </a:extLst>
          </p:cNvPr>
          <p:cNvSpPr>
            <a:spLocks noGrp="1"/>
          </p:cNvSpPr>
          <p:nvPr>
            <p:ph type="dt" sz="half" idx="10"/>
          </p:nvPr>
        </p:nvSpPr>
        <p:spPr/>
        <p:txBody>
          <a:bodyPr/>
          <a:lstStyle/>
          <a:p>
            <a:fld id="{605C2166-3FE0-4BDE-AD4E-7D7F76D2BF53}" type="datetimeFigureOut">
              <a:rPr lang="en-US" smtClean="0"/>
              <a:t>4/29/2025</a:t>
            </a:fld>
            <a:endParaRPr lang="en-US"/>
          </a:p>
        </p:txBody>
      </p:sp>
      <p:sp>
        <p:nvSpPr>
          <p:cNvPr id="5" name="Footer Placeholder 4">
            <a:extLst>
              <a:ext uri="{FF2B5EF4-FFF2-40B4-BE49-F238E27FC236}">
                <a16:creationId xmlns:a16="http://schemas.microsoft.com/office/drawing/2014/main" id="{B7D05A1B-4826-144A-6E9A-E94C48EE1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57286-B1C1-343E-0E8A-BF5023BF4C8B}"/>
              </a:ext>
            </a:extLst>
          </p:cNvPr>
          <p:cNvSpPr>
            <a:spLocks noGrp="1"/>
          </p:cNvSpPr>
          <p:nvPr>
            <p:ph type="sldNum" sz="quarter" idx="12"/>
          </p:nvPr>
        </p:nvSpPr>
        <p:spPr/>
        <p:txBody>
          <a:bodyPr/>
          <a:lstStyle/>
          <a:p>
            <a:fld id="{3B2C3480-7AEE-46C4-AE4A-0735DBA0FAE1}" type="slidenum">
              <a:rPr lang="en-US" smtClean="0"/>
              <a:t>‹#›</a:t>
            </a:fld>
            <a:endParaRPr lang="en-US"/>
          </a:p>
        </p:txBody>
      </p:sp>
    </p:spTree>
    <p:extLst>
      <p:ext uri="{BB962C8B-B14F-4D97-AF65-F5344CB8AC3E}">
        <p14:creationId xmlns:p14="http://schemas.microsoft.com/office/powerpoint/2010/main" val="200689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5056C-15E2-5B95-F753-EAE41507A3A4}"/>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85D71E2-7494-A75B-6571-5E4BF5049B7E}"/>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logo with arrows and words&#10;&#10;Description automatically generated">
            <a:extLst>
              <a:ext uri="{FF2B5EF4-FFF2-40B4-BE49-F238E27FC236}">
                <a16:creationId xmlns:a16="http://schemas.microsoft.com/office/drawing/2014/main" id="{1413C837-6358-7B7A-5FF3-00C40E895C30}"/>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6C910D2C-1426-25B1-D1AE-2136E0AEE98B}"/>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F613292-BD80-FB2F-8CBB-744C1C9CDD55}"/>
              </a:ext>
            </a:extLst>
          </p:cNvPr>
          <p:cNvSpPr>
            <a:spLocks noGrp="1"/>
          </p:cNvSpPr>
          <p:nvPr>
            <p:ph sz="half" idx="1"/>
          </p:nvPr>
        </p:nvSpPr>
        <p:spPr>
          <a:xfrm>
            <a:off x="838200" y="1825625"/>
            <a:ext cx="51816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BEE772-49C1-01E0-A40E-D4EB56312A7E}"/>
              </a:ext>
            </a:extLst>
          </p:cNvPr>
          <p:cNvSpPr>
            <a:spLocks noGrp="1"/>
          </p:cNvSpPr>
          <p:nvPr>
            <p:ph sz="half" idx="2"/>
          </p:nvPr>
        </p:nvSpPr>
        <p:spPr>
          <a:xfrm>
            <a:off x="6172200" y="1825625"/>
            <a:ext cx="51816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D92B18E-FD97-C857-42B1-56C30CEAB137}"/>
              </a:ext>
            </a:extLst>
          </p:cNvPr>
          <p:cNvSpPr>
            <a:spLocks noGrp="1"/>
          </p:cNvSpPr>
          <p:nvPr>
            <p:ph type="dt" sz="half" idx="10"/>
          </p:nvPr>
        </p:nvSpPr>
        <p:spPr/>
        <p:txBody>
          <a:bodyPr/>
          <a:lstStyle/>
          <a:p>
            <a:fld id="{605C2166-3FE0-4BDE-AD4E-7D7F76D2BF53}" type="datetimeFigureOut">
              <a:rPr lang="en-US" smtClean="0"/>
              <a:t>4/29/2025</a:t>
            </a:fld>
            <a:endParaRPr lang="en-US"/>
          </a:p>
        </p:txBody>
      </p:sp>
      <p:sp>
        <p:nvSpPr>
          <p:cNvPr id="6" name="Footer Placeholder 5">
            <a:extLst>
              <a:ext uri="{FF2B5EF4-FFF2-40B4-BE49-F238E27FC236}">
                <a16:creationId xmlns:a16="http://schemas.microsoft.com/office/drawing/2014/main" id="{EEB13C04-6898-6C32-EA74-81D6B0A50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5AAC5-47AF-75E4-C022-E3D580E9AC7C}"/>
              </a:ext>
            </a:extLst>
          </p:cNvPr>
          <p:cNvSpPr>
            <a:spLocks noGrp="1"/>
          </p:cNvSpPr>
          <p:nvPr>
            <p:ph type="sldNum" sz="quarter" idx="12"/>
          </p:nvPr>
        </p:nvSpPr>
        <p:spPr/>
        <p:txBody>
          <a:bodyPr/>
          <a:lstStyle/>
          <a:p>
            <a:fld id="{3B2C3480-7AEE-46C4-AE4A-0735DBA0FAE1}" type="slidenum">
              <a:rPr lang="en-US" smtClean="0"/>
              <a:t>‹#›</a:t>
            </a:fld>
            <a:endParaRPr lang="en-US"/>
          </a:p>
        </p:txBody>
      </p:sp>
    </p:spTree>
    <p:extLst>
      <p:ext uri="{BB962C8B-B14F-4D97-AF65-F5344CB8AC3E}">
        <p14:creationId xmlns:p14="http://schemas.microsoft.com/office/powerpoint/2010/main" val="306193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FAFE12-4FFC-6777-5A89-924ADD71E011}"/>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2BA58F8-3710-EEAF-DDF5-D044B9525281}"/>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A logo with arrows and words&#10;&#10;Description automatically generated">
            <a:extLst>
              <a:ext uri="{FF2B5EF4-FFF2-40B4-BE49-F238E27FC236}">
                <a16:creationId xmlns:a16="http://schemas.microsoft.com/office/drawing/2014/main" id="{7E167B5B-DF35-DCD1-E45E-45AD81C33216}"/>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A270C011-34CC-2E00-67CF-E6047D3C90A6}"/>
              </a:ext>
            </a:extLst>
          </p:cNvPr>
          <p:cNvSpPr>
            <a:spLocks noGrp="1"/>
          </p:cNvSpPr>
          <p:nvPr>
            <p:ph type="title"/>
          </p:nvPr>
        </p:nvSpPr>
        <p:spPr>
          <a:xfrm>
            <a:off x="839788" y="365125"/>
            <a:ext cx="10515600" cy="1325563"/>
          </a:xfrm>
        </p:spPr>
        <p:txBody>
          <a:bodyPr/>
          <a:lstStyle>
            <a:lvl1pPr>
              <a:defRPr>
                <a:solidFill>
                  <a:schemeClr val="tx2"/>
                </a:solidFill>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37AB59-5BFE-185A-52A3-818AE32B3306}"/>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6C743-CAA8-87CF-BC34-8EAE50E1B8F4}"/>
              </a:ext>
            </a:extLst>
          </p:cNvPr>
          <p:cNvSpPr>
            <a:spLocks noGrp="1"/>
          </p:cNvSpPr>
          <p:nvPr>
            <p:ph sz="half" idx="2"/>
          </p:nvPr>
        </p:nvSpPr>
        <p:spPr>
          <a:xfrm>
            <a:off x="839788" y="2505075"/>
            <a:ext cx="5157787"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AA55F56-89B3-023F-D8C1-D541EAE5576B}"/>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45C008-123F-CED5-0348-B04F31FC977B}"/>
              </a:ext>
            </a:extLst>
          </p:cNvPr>
          <p:cNvSpPr>
            <a:spLocks noGrp="1"/>
          </p:cNvSpPr>
          <p:nvPr>
            <p:ph sz="quarter" idx="4"/>
          </p:nvPr>
        </p:nvSpPr>
        <p:spPr>
          <a:xfrm>
            <a:off x="6172200" y="2505075"/>
            <a:ext cx="5183188"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526558B-7320-3106-A515-F0003CEF239F}"/>
              </a:ext>
            </a:extLst>
          </p:cNvPr>
          <p:cNvSpPr>
            <a:spLocks noGrp="1"/>
          </p:cNvSpPr>
          <p:nvPr>
            <p:ph type="dt" sz="half" idx="10"/>
          </p:nvPr>
        </p:nvSpPr>
        <p:spPr/>
        <p:txBody>
          <a:bodyPr/>
          <a:lstStyle/>
          <a:p>
            <a:fld id="{605C2166-3FE0-4BDE-AD4E-7D7F76D2BF53}" type="datetimeFigureOut">
              <a:rPr lang="en-US" smtClean="0"/>
              <a:t>4/29/2025</a:t>
            </a:fld>
            <a:endParaRPr lang="en-US"/>
          </a:p>
        </p:txBody>
      </p:sp>
      <p:sp>
        <p:nvSpPr>
          <p:cNvPr id="8" name="Footer Placeholder 7">
            <a:extLst>
              <a:ext uri="{FF2B5EF4-FFF2-40B4-BE49-F238E27FC236}">
                <a16:creationId xmlns:a16="http://schemas.microsoft.com/office/drawing/2014/main" id="{CC02C1E8-53D7-4DF1-6856-2AACAAA4AE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2A283D-4543-39D1-99F4-90C1D846D5C9}"/>
              </a:ext>
            </a:extLst>
          </p:cNvPr>
          <p:cNvSpPr>
            <a:spLocks noGrp="1"/>
          </p:cNvSpPr>
          <p:nvPr>
            <p:ph type="sldNum" sz="quarter" idx="12"/>
          </p:nvPr>
        </p:nvSpPr>
        <p:spPr/>
        <p:txBody>
          <a:bodyPr/>
          <a:lstStyle/>
          <a:p>
            <a:fld id="{3B2C3480-7AEE-46C4-AE4A-0735DBA0FAE1}" type="slidenum">
              <a:rPr lang="en-US" smtClean="0"/>
              <a:t>‹#›</a:t>
            </a:fld>
            <a:endParaRPr lang="en-US"/>
          </a:p>
        </p:txBody>
      </p:sp>
    </p:spTree>
    <p:extLst>
      <p:ext uri="{BB962C8B-B14F-4D97-AF65-F5344CB8AC3E}">
        <p14:creationId xmlns:p14="http://schemas.microsoft.com/office/powerpoint/2010/main" val="258145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635263-D89A-40CA-3605-254D2D9F1AA7}"/>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A0644D85-3E8A-9602-6A1E-FD86C15EE810}"/>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logo with arrows and words&#10;&#10;Description automatically generated">
            <a:extLst>
              <a:ext uri="{FF2B5EF4-FFF2-40B4-BE49-F238E27FC236}">
                <a16:creationId xmlns:a16="http://schemas.microsoft.com/office/drawing/2014/main" id="{399731B1-91CF-AD39-D276-DE6124F30979}"/>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6F5BC74C-CEEF-2A76-ED89-344B040DAFAC}"/>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CF428C0C-189F-BE3A-0D75-4527F41CE3AA}"/>
              </a:ext>
            </a:extLst>
          </p:cNvPr>
          <p:cNvSpPr>
            <a:spLocks noGrp="1"/>
          </p:cNvSpPr>
          <p:nvPr>
            <p:ph type="dt" sz="half" idx="10"/>
          </p:nvPr>
        </p:nvSpPr>
        <p:spPr/>
        <p:txBody>
          <a:bodyPr/>
          <a:lstStyle/>
          <a:p>
            <a:fld id="{605C2166-3FE0-4BDE-AD4E-7D7F76D2BF53}" type="datetimeFigureOut">
              <a:rPr lang="en-US" smtClean="0"/>
              <a:t>4/29/2025</a:t>
            </a:fld>
            <a:endParaRPr lang="en-US"/>
          </a:p>
        </p:txBody>
      </p:sp>
      <p:sp>
        <p:nvSpPr>
          <p:cNvPr id="4" name="Footer Placeholder 3">
            <a:extLst>
              <a:ext uri="{FF2B5EF4-FFF2-40B4-BE49-F238E27FC236}">
                <a16:creationId xmlns:a16="http://schemas.microsoft.com/office/drawing/2014/main" id="{3FA2C470-B443-D6BB-54BD-AD984CC0B8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689E90-EF61-0658-39C2-F7E277764A7C}"/>
              </a:ext>
            </a:extLst>
          </p:cNvPr>
          <p:cNvSpPr>
            <a:spLocks noGrp="1"/>
          </p:cNvSpPr>
          <p:nvPr>
            <p:ph type="sldNum" sz="quarter" idx="12"/>
          </p:nvPr>
        </p:nvSpPr>
        <p:spPr/>
        <p:txBody>
          <a:bodyPr/>
          <a:lstStyle/>
          <a:p>
            <a:fld id="{3B2C3480-7AEE-46C4-AE4A-0735DBA0FAE1}" type="slidenum">
              <a:rPr lang="en-US" smtClean="0"/>
              <a:t>‹#›</a:t>
            </a:fld>
            <a:endParaRPr lang="en-US"/>
          </a:p>
        </p:txBody>
      </p:sp>
    </p:spTree>
    <p:extLst>
      <p:ext uri="{BB962C8B-B14F-4D97-AF65-F5344CB8AC3E}">
        <p14:creationId xmlns:p14="http://schemas.microsoft.com/office/powerpoint/2010/main" val="95318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8105E6-F060-03DC-3645-07FB9D786C1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1F7EAD7-C90A-B986-F8CA-58A1166D3463}"/>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7A111FFB-0E14-EA5E-5C32-80687C965EF6}"/>
              </a:ext>
            </a:extLst>
          </p:cNvPr>
          <p:cNvSpPr>
            <a:spLocks noGrp="1"/>
          </p:cNvSpPr>
          <p:nvPr>
            <p:ph type="dt" sz="half" idx="10"/>
          </p:nvPr>
        </p:nvSpPr>
        <p:spPr/>
        <p:txBody>
          <a:bodyPr/>
          <a:lstStyle/>
          <a:p>
            <a:fld id="{605C2166-3FE0-4BDE-AD4E-7D7F76D2BF53}" type="datetimeFigureOut">
              <a:rPr lang="en-US" smtClean="0"/>
              <a:t>4/29/2025</a:t>
            </a:fld>
            <a:endParaRPr lang="en-US"/>
          </a:p>
        </p:txBody>
      </p:sp>
      <p:sp>
        <p:nvSpPr>
          <p:cNvPr id="3" name="Footer Placeholder 2">
            <a:extLst>
              <a:ext uri="{FF2B5EF4-FFF2-40B4-BE49-F238E27FC236}">
                <a16:creationId xmlns:a16="http://schemas.microsoft.com/office/drawing/2014/main" id="{62CC1119-6D7D-F01B-09B2-D1D54BCEDD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A15E79-E0E8-29B9-2DA8-A0E3D1C064E3}"/>
              </a:ext>
            </a:extLst>
          </p:cNvPr>
          <p:cNvSpPr>
            <a:spLocks noGrp="1"/>
          </p:cNvSpPr>
          <p:nvPr>
            <p:ph type="sldNum" sz="quarter" idx="12"/>
          </p:nvPr>
        </p:nvSpPr>
        <p:spPr/>
        <p:txBody>
          <a:bodyPr/>
          <a:lstStyle/>
          <a:p>
            <a:fld id="{3B2C3480-7AEE-46C4-AE4A-0735DBA0FAE1}" type="slidenum">
              <a:rPr lang="en-US" smtClean="0"/>
              <a:t>‹#›</a:t>
            </a:fld>
            <a:endParaRPr lang="en-US"/>
          </a:p>
        </p:txBody>
      </p:sp>
    </p:spTree>
    <p:extLst>
      <p:ext uri="{BB962C8B-B14F-4D97-AF65-F5344CB8AC3E}">
        <p14:creationId xmlns:p14="http://schemas.microsoft.com/office/powerpoint/2010/main" val="829468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A082F1-5F9A-CEB1-D420-033D202D3CF1}"/>
              </a:ext>
            </a:extLst>
          </p:cNvPr>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74AED934-AB9D-B681-FF36-306B6A3A2AB5}"/>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9" name="Rectangle 8">
            <a:extLst>
              <a:ext uri="{FF2B5EF4-FFF2-40B4-BE49-F238E27FC236}">
                <a16:creationId xmlns:a16="http://schemas.microsoft.com/office/drawing/2014/main" id="{FDA96A39-FE94-E491-ECC4-163678E50E0B}"/>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5C0D2F57-6A0F-2F67-0001-A5C4EEEC39A3}"/>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6AC5FE3-E0FB-543C-D857-E7449CDB99D3}"/>
              </a:ext>
            </a:extLst>
          </p:cNvPr>
          <p:cNvSpPr/>
          <p:nvPr/>
        </p:nvSpPr>
        <p:spPr>
          <a:xfrm>
            <a:off x="16"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9A538E8-D9BA-3A18-7181-F2F8EE1B4CCB}"/>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solidFill>
                  <a:schemeClr val="tx2"/>
                </a:solidFill>
              </a:defRPr>
            </a:lvl3pPr>
            <a:lvl4pPr>
              <a:defRPr sz="2000"/>
            </a:lvl4pPr>
            <a:lvl5pPr>
              <a:defRPr sz="2000">
                <a:solidFill>
                  <a:schemeClr val="accent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76DF340-CA76-A5E4-1480-182198304D27}"/>
              </a:ext>
            </a:extLst>
          </p:cNvPr>
          <p:cNvSpPr>
            <a:spLocks noGrp="1"/>
          </p:cNvSpPr>
          <p:nvPr>
            <p:ph type="dt" sz="half" idx="10"/>
          </p:nvPr>
        </p:nvSpPr>
        <p:spPr/>
        <p:txBody>
          <a:bodyPr/>
          <a:lstStyle/>
          <a:p>
            <a:fld id="{605C2166-3FE0-4BDE-AD4E-7D7F76D2BF53}" type="datetimeFigureOut">
              <a:rPr lang="en-US" smtClean="0"/>
              <a:t>4/29/2025</a:t>
            </a:fld>
            <a:endParaRPr lang="en-US"/>
          </a:p>
        </p:txBody>
      </p:sp>
      <p:sp>
        <p:nvSpPr>
          <p:cNvPr id="6" name="Footer Placeholder 5">
            <a:extLst>
              <a:ext uri="{FF2B5EF4-FFF2-40B4-BE49-F238E27FC236}">
                <a16:creationId xmlns:a16="http://schemas.microsoft.com/office/drawing/2014/main" id="{01AF70AD-E60F-CBE5-173B-4121D982C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E9088-E3DC-9610-2027-680153940CD1}"/>
              </a:ext>
            </a:extLst>
          </p:cNvPr>
          <p:cNvSpPr>
            <a:spLocks noGrp="1"/>
          </p:cNvSpPr>
          <p:nvPr>
            <p:ph type="sldNum" sz="quarter" idx="12"/>
          </p:nvPr>
        </p:nvSpPr>
        <p:spPr/>
        <p:txBody>
          <a:bodyPr/>
          <a:lstStyle/>
          <a:p>
            <a:fld id="{3B2C3480-7AEE-46C4-AE4A-0735DBA0FAE1}" type="slidenum">
              <a:rPr lang="en-US" smtClean="0"/>
              <a:t>‹#›</a:t>
            </a:fld>
            <a:endParaRPr lang="en-US"/>
          </a:p>
        </p:txBody>
      </p:sp>
      <p:sp>
        <p:nvSpPr>
          <p:cNvPr id="12" name="Title 1">
            <a:extLst>
              <a:ext uri="{FF2B5EF4-FFF2-40B4-BE49-F238E27FC236}">
                <a16:creationId xmlns:a16="http://schemas.microsoft.com/office/drawing/2014/main" id="{46EDD253-1C27-8DF1-CA8E-68F6A684148E}"/>
              </a:ext>
            </a:extLst>
          </p:cNvPr>
          <p:cNvSpPr>
            <a:spLocks noGrp="1"/>
          </p:cNvSpPr>
          <p:nvPr>
            <p:ph type="title"/>
          </p:nvPr>
        </p:nvSpPr>
        <p:spPr>
          <a:xfrm>
            <a:off x="457200" y="594359"/>
            <a:ext cx="3200400" cy="2286000"/>
          </a:xfrm>
        </p:spPr>
        <p:txBody>
          <a:bodyPr anchor="b">
            <a:normAutofit/>
          </a:bodyPr>
          <a:lstStyle>
            <a:lvl1pPr>
              <a:defRPr sz="3600" b="0">
                <a:solidFill>
                  <a:srgbClr val="FFFFFF"/>
                </a:solidFill>
                <a:latin typeface="Georgia" panose="02040502050405020303" pitchFamily="18" charset="0"/>
              </a:defRPr>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12F577FE-7BDF-CBBA-CA49-7A647404FC4D}"/>
              </a:ext>
            </a:extLst>
          </p:cNvPr>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513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64CFD6-ED2E-322A-2A6A-CAD5AFF3B90E}"/>
              </a:ext>
            </a:extLst>
          </p:cNvPr>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4C5AE7E-73D2-F8A0-14F5-DE5066C886E7}"/>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D33719E-0587-CB85-2117-10412A98BA5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3323DC19-3E11-3B6C-BFFE-31F1299E1F61}"/>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3" name="Picture Placeholder 2">
            <a:extLst>
              <a:ext uri="{FF2B5EF4-FFF2-40B4-BE49-F238E27FC236}">
                <a16:creationId xmlns:a16="http://schemas.microsoft.com/office/drawing/2014/main" id="{45143622-F04E-6D57-A3E0-0AA3005CC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88512C61-5FC4-4AD5-CCAA-C8BBD6889099}"/>
              </a:ext>
            </a:extLst>
          </p:cNvPr>
          <p:cNvSpPr>
            <a:spLocks noGrp="1"/>
          </p:cNvSpPr>
          <p:nvPr>
            <p:ph type="dt" sz="half" idx="10"/>
          </p:nvPr>
        </p:nvSpPr>
        <p:spPr/>
        <p:txBody>
          <a:bodyPr/>
          <a:lstStyle/>
          <a:p>
            <a:fld id="{605C2166-3FE0-4BDE-AD4E-7D7F76D2BF53}" type="datetimeFigureOut">
              <a:rPr lang="en-US" smtClean="0"/>
              <a:t>4/29/2025</a:t>
            </a:fld>
            <a:endParaRPr lang="en-US"/>
          </a:p>
        </p:txBody>
      </p:sp>
      <p:sp>
        <p:nvSpPr>
          <p:cNvPr id="6" name="Footer Placeholder 5">
            <a:extLst>
              <a:ext uri="{FF2B5EF4-FFF2-40B4-BE49-F238E27FC236}">
                <a16:creationId xmlns:a16="http://schemas.microsoft.com/office/drawing/2014/main" id="{3262248E-E424-411A-84D9-B728901122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0FD2D-10CE-97E8-92EE-6DAF71D4CCAF}"/>
              </a:ext>
            </a:extLst>
          </p:cNvPr>
          <p:cNvSpPr>
            <a:spLocks noGrp="1"/>
          </p:cNvSpPr>
          <p:nvPr>
            <p:ph type="sldNum" sz="quarter" idx="12"/>
          </p:nvPr>
        </p:nvSpPr>
        <p:spPr/>
        <p:txBody>
          <a:bodyPr/>
          <a:lstStyle/>
          <a:p>
            <a:fld id="{3B2C3480-7AEE-46C4-AE4A-0735DBA0FAE1}" type="slidenum">
              <a:rPr lang="en-US" smtClean="0"/>
              <a:t>‹#›</a:t>
            </a:fld>
            <a:endParaRPr lang="en-US"/>
          </a:p>
        </p:txBody>
      </p:sp>
      <p:sp>
        <p:nvSpPr>
          <p:cNvPr id="8" name="Rectangle 7">
            <a:extLst>
              <a:ext uri="{FF2B5EF4-FFF2-40B4-BE49-F238E27FC236}">
                <a16:creationId xmlns:a16="http://schemas.microsoft.com/office/drawing/2014/main" id="{DEE1ED9E-0B1F-51CC-0C17-152F74843746}"/>
              </a:ext>
            </a:extLst>
          </p:cNvPr>
          <p:cNvSpPr/>
          <p:nvPr/>
        </p:nvSpPr>
        <p:spPr>
          <a:xfrm>
            <a:off x="16"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a:extLst>
              <a:ext uri="{FF2B5EF4-FFF2-40B4-BE49-F238E27FC236}">
                <a16:creationId xmlns:a16="http://schemas.microsoft.com/office/drawing/2014/main" id="{FF526946-0B15-47EC-5DC8-E1B47055CA38}"/>
              </a:ext>
            </a:extLst>
          </p:cNvPr>
          <p:cNvSpPr>
            <a:spLocks noGrp="1"/>
          </p:cNvSpPr>
          <p:nvPr>
            <p:ph type="title"/>
          </p:nvPr>
        </p:nvSpPr>
        <p:spPr>
          <a:xfrm>
            <a:off x="457200" y="594359"/>
            <a:ext cx="3200400" cy="2286000"/>
          </a:xfrm>
        </p:spPr>
        <p:txBody>
          <a:bodyPr anchor="b">
            <a:normAutofit/>
          </a:bodyPr>
          <a:lstStyle>
            <a:lvl1pPr>
              <a:defRPr sz="3600" b="0">
                <a:solidFill>
                  <a:srgbClr val="FFFFFF"/>
                </a:solidFill>
                <a:latin typeface="Georgia" panose="02040502050405020303" pitchFamily="18" charset="0"/>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EAE24694-84A9-B8C8-EE53-FBAEED61EC40}"/>
              </a:ext>
            </a:extLst>
          </p:cNvPr>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917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7205F-86EE-2F75-2F6F-277305FBA1FC}"/>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84A7F75-0A7C-7DF5-F26E-17846BC56E76}"/>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D7CCB448-D7FD-D91F-9888-73C8DEE5C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FE90A2-3E88-29DD-697E-F39BA16AC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E6081F-9486-C8E1-D5DF-DA38E29D80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C2166-3FE0-4BDE-AD4E-7D7F76D2BF53}" type="datetimeFigureOut">
              <a:rPr lang="en-US" smtClean="0"/>
              <a:t>4/29/2025</a:t>
            </a:fld>
            <a:endParaRPr lang="en-US"/>
          </a:p>
        </p:txBody>
      </p:sp>
      <p:sp>
        <p:nvSpPr>
          <p:cNvPr id="5" name="Footer Placeholder 4">
            <a:extLst>
              <a:ext uri="{FF2B5EF4-FFF2-40B4-BE49-F238E27FC236}">
                <a16:creationId xmlns:a16="http://schemas.microsoft.com/office/drawing/2014/main" id="{43F6CF3E-D04D-4049-B65C-DB26A185D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DC0839-A5C1-C580-AB7B-B1DC8081F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C3480-7AEE-46C4-AE4A-0735DBA0FAE1}" type="slidenum">
              <a:rPr lang="en-US" smtClean="0"/>
              <a:t>‹#›</a:t>
            </a:fld>
            <a:endParaRPr lang="en-US"/>
          </a:p>
        </p:txBody>
      </p:sp>
    </p:spTree>
    <p:extLst>
      <p:ext uri="{BB962C8B-B14F-4D97-AF65-F5344CB8AC3E}">
        <p14:creationId xmlns:p14="http://schemas.microsoft.com/office/powerpoint/2010/main" val="154130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alzstudy@iu.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redcap.uits.iu.edu/surveys/?s=CPMNLAXN9AP3CTAR"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ncrad.iu.edu/contact/friday-blood-draw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alzstudy@iu.edu" TargetMode="External"/><Relationship Id="rId2" Type="http://schemas.openxmlformats.org/officeDocument/2006/relationships/hyperlink" Target="mailto:rdw2@iu.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ogo for Department of Defense Alzheimer's Disease Blood Testing Initiative. Displayed with black letters with a red shadow, with a test tube at the end as the letter I and a brain on the right of the words.  ">
            <a:extLst>
              <a:ext uri="{FF2B5EF4-FFF2-40B4-BE49-F238E27FC236}">
                <a16:creationId xmlns:a16="http://schemas.microsoft.com/office/drawing/2014/main" id="{E8418EC6-578D-B9AD-ADE6-F459769B2E57}"/>
              </a:ext>
            </a:extLst>
          </p:cNvPr>
          <p:cNvPicPr>
            <a:picLocks noChangeAspect="1"/>
          </p:cNvPicPr>
          <p:nvPr/>
        </p:nvPicPr>
        <p:blipFill rotWithShape="1">
          <a:blip r:embed="rId2">
            <a:extLst>
              <a:ext uri="{28A0092B-C50C-407E-A947-70E740481C1C}">
                <a14:useLocalDpi xmlns:a14="http://schemas.microsoft.com/office/drawing/2010/main" val="0"/>
              </a:ext>
            </a:extLst>
          </a:blip>
          <a:srcRect t="26" b="1213"/>
          <a:stretch/>
        </p:blipFill>
        <p:spPr bwMode="auto">
          <a:xfrm>
            <a:off x="3388658" y="1564894"/>
            <a:ext cx="5378823" cy="2135737"/>
          </a:xfrm>
          <a:prstGeom prst="rect">
            <a:avLst/>
          </a:prstGeom>
          <a:noFill/>
        </p:spPr>
      </p:pic>
      <p:sp>
        <p:nvSpPr>
          <p:cNvPr id="7" name="Title 6">
            <a:extLst>
              <a:ext uri="{FF2B5EF4-FFF2-40B4-BE49-F238E27FC236}">
                <a16:creationId xmlns:a16="http://schemas.microsoft.com/office/drawing/2014/main" id="{F950EA1F-969D-DAE8-4C1A-D2579A8F0B6B}"/>
              </a:ext>
            </a:extLst>
          </p:cNvPr>
          <p:cNvSpPr txBox="1">
            <a:spLocks noGrp="1"/>
          </p:cNvSpPr>
          <p:nvPr>
            <p:ph type="title" idx="4294967295"/>
          </p:nvPr>
        </p:nvSpPr>
        <p:spPr>
          <a:xfrm>
            <a:off x="295563" y="302099"/>
            <a:ext cx="1156392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mn-lt"/>
                <a:ea typeface="+mn-ea"/>
                <a:cs typeface="+mn-cs"/>
              </a:rPr>
              <a:t>DoD-ADBI Collection and Shipment Training</a:t>
            </a:r>
          </a:p>
        </p:txBody>
      </p:sp>
    </p:spTree>
    <p:extLst>
      <p:ext uri="{BB962C8B-B14F-4D97-AF65-F5344CB8AC3E}">
        <p14:creationId xmlns:p14="http://schemas.microsoft.com/office/powerpoint/2010/main" val="2348532712"/>
      </p:ext>
    </p:extLst>
  </p:cSld>
  <p:clrMapOvr>
    <a:masterClrMapping/>
  </p:clrMapOvr>
  <mc:AlternateContent xmlns:mc="http://schemas.openxmlformats.org/markup-compatibility/2006" xmlns:p14="http://schemas.microsoft.com/office/powerpoint/2010/main">
    <mc:Choice Requires="p14">
      <p:transition spd="slow" p14:dur="2000" advTm="17469"/>
    </mc:Choice>
    <mc:Fallback xmlns="">
      <p:transition spd="slow" advTm="1746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50EA1F-969D-DAE8-4C1A-D2579A8F0B6B}"/>
              </a:ext>
            </a:extLst>
          </p:cNvPr>
          <p:cNvSpPr txBox="1">
            <a:spLocks noGrp="1"/>
          </p:cNvSpPr>
          <p:nvPr>
            <p:ph type="title" idx="4294967295"/>
          </p:nvPr>
        </p:nvSpPr>
        <p:spPr>
          <a:xfrm>
            <a:off x="3579329" y="3429000"/>
            <a:ext cx="1156392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accent1">
                    <a:lumMod val="75000"/>
                  </a:schemeClr>
                </a:solidFill>
                <a:effectLst/>
                <a:uLnTx/>
                <a:uFillTx/>
                <a:latin typeface="+mn-lt"/>
                <a:ea typeface="+mn-ea"/>
                <a:cs typeface="+mn-cs"/>
              </a:rPr>
              <a:t>Specimen Labels</a:t>
            </a:r>
          </a:p>
        </p:txBody>
      </p:sp>
    </p:spTree>
    <p:extLst>
      <p:ext uri="{BB962C8B-B14F-4D97-AF65-F5344CB8AC3E}">
        <p14:creationId xmlns:p14="http://schemas.microsoft.com/office/powerpoint/2010/main" val="412845722"/>
      </p:ext>
    </p:extLst>
  </p:cSld>
  <p:clrMapOvr>
    <a:masterClrMapping/>
  </p:clrMapOvr>
  <mc:AlternateContent xmlns:mc="http://schemas.openxmlformats.org/markup-compatibility/2006" xmlns:p14="http://schemas.microsoft.com/office/powerpoint/2010/main">
    <mc:Choice Requires="p14">
      <p:transition spd="slow" p14:dur="2000" advTm="4876"/>
    </mc:Choice>
    <mc:Fallback xmlns="">
      <p:transition spd="slow" advTm="487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E472-8FFD-B996-FE2B-3D8A5A9D50F5}"/>
              </a:ext>
            </a:extLst>
          </p:cNvPr>
          <p:cNvSpPr>
            <a:spLocks noGrp="1"/>
          </p:cNvSpPr>
          <p:nvPr>
            <p:ph type="title"/>
          </p:nvPr>
        </p:nvSpPr>
        <p:spPr>
          <a:xfrm>
            <a:off x="838200" y="0"/>
            <a:ext cx="10515600" cy="1325563"/>
          </a:xfrm>
        </p:spPr>
        <p:txBody>
          <a:bodyPr/>
          <a:lstStyle/>
          <a:p>
            <a:pPr algn="ctr"/>
            <a:r>
              <a:rPr lang="en-US" b="1" dirty="0">
                <a:solidFill>
                  <a:schemeClr val="accent1">
                    <a:lumMod val="75000"/>
                  </a:schemeClr>
                </a:solidFill>
              </a:rPr>
              <a:t>Three Label Types</a:t>
            </a:r>
          </a:p>
        </p:txBody>
      </p:sp>
      <p:pic>
        <p:nvPicPr>
          <p:cNvPr id="4" name="Content Placeholder 3">
            <a:extLst>
              <a:ext uri="{FF2B5EF4-FFF2-40B4-BE49-F238E27FC236}">
                <a16:creationId xmlns:a16="http://schemas.microsoft.com/office/drawing/2014/main" id="{D7AB6129-8CCE-8C0B-4D6F-42ECC1ACDF04}"/>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23296" y="1730057"/>
            <a:ext cx="3279932" cy="2627604"/>
          </a:xfrm>
          <a:prstGeom prst="rect">
            <a:avLst/>
          </a:prstGeom>
        </p:spPr>
      </p:pic>
      <p:pic>
        <p:nvPicPr>
          <p:cNvPr id="5" name="Picture 4">
            <a:extLst>
              <a:ext uri="{FF2B5EF4-FFF2-40B4-BE49-F238E27FC236}">
                <a16:creationId xmlns:a16="http://schemas.microsoft.com/office/drawing/2014/main" id="{379E7594-C31F-7310-CA7A-4E1355F6D1D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79022" y="3568433"/>
            <a:ext cx="3510750" cy="2627604"/>
          </a:xfrm>
          <a:prstGeom prst="rect">
            <a:avLst/>
          </a:prstGeom>
        </p:spPr>
      </p:pic>
      <p:pic>
        <p:nvPicPr>
          <p:cNvPr id="6" name="Picture 5">
            <a:extLst>
              <a:ext uri="{FF2B5EF4-FFF2-40B4-BE49-F238E27FC236}">
                <a16:creationId xmlns:a16="http://schemas.microsoft.com/office/drawing/2014/main" id="{20515837-182D-A485-D649-602937E1E0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73868" y="1690688"/>
            <a:ext cx="3279932" cy="2627604"/>
          </a:xfrm>
          <a:prstGeom prst="rect">
            <a:avLst/>
          </a:prstGeom>
        </p:spPr>
      </p:pic>
      <p:sp>
        <p:nvSpPr>
          <p:cNvPr id="8" name="TextBox 7">
            <a:extLst>
              <a:ext uri="{FF2B5EF4-FFF2-40B4-BE49-F238E27FC236}">
                <a16:creationId xmlns:a16="http://schemas.microsoft.com/office/drawing/2014/main" id="{CF4586C0-6887-BCD6-DB0A-19D3087CB225}"/>
              </a:ext>
            </a:extLst>
          </p:cNvPr>
          <p:cNvSpPr txBox="1"/>
          <p:nvPr/>
        </p:nvSpPr>
        <p:spPr>
          <a:xfrm>
            <a:off x="-300203" y="3649775"/>
            <a:ext cx="4003431" cy="707886"/>
          </a:xfrm>
          <a:prstGeom prst="rect">
            <a:avLst/>
          </a:prstGeom>
          <a:noFill/>
        </p:spPr>
        <p:txBody>
          <a:bodyPr wrap="square" rtlCol="0">
            <a:spAutoFit/>
          </a:bodyPr>
          <a:lstStyle/>
          <a:p>
            <a:pPr algn="ctr"/>
            <a:r>
              <a:rPr lang="en-US" sz="4000" b="1" dirty="0">
                <a:solidFill>
                  <a:schemeClr val="accent1">
                    <a:lumMod val="75000"/>
                  </a:schemeClr>
                </a:solidFill>
              </a:rPr>
              <a:t>      </a:t>
            </a:r>
            <a:r>
              <a:rPr lang="en-US" b="1" dirty="0">
                <a:solidFill>
                  <a:schemeClr val="accent1">
                    <a:lumMod val="75000"/>
                  </a:schemeClr>
                </a:solidFill>
              </a:rPr>
              <a:t>Kit Number</a:t>
            </a:r>
          </a:p>
        </p:txBody>
      </p:sp>
      <p:pic>
        <p:nvPicPr>
          <p:cNvPr id="9" name="Picture 8" descr="A PT ID Label is shown. ">
            <a:extLst>
              <a:ext uri="{FF2B5EF4-FFF2-40B4-BE49-F238E27FC236}">
                <a16:creationId xmlns:a16="http://schemas.microsoft.com/office/drawing/2014/main" id="{3B6C3647-5B9B-0324-8FC9-81104BDFD827}"/>
              </a:ext>
            </a:extLst>
          </p:cNvPr>
          <p:cNvPicPr>
            <a:picLocks noChangeAspect="1"/>
          </p:cNvPicPr>
          <p:nvPr/>
        </p:nvPicPr>
        <p:blipFill>
          <a:blip r:embed="rId3"/>
          <a:stretch>
            <a:fillRect/>
          </a:stretch>
        </p:blipFill>
        <p:spPr>
          <a:xfrm>
            <a:off x="8926089" y="2192650"/>
            <a:ext cx="1575489" cy="1375783"/>
          </a:xfrm>
          <a:prstGeom prst="rect">
            <a:avLst/>
          </a:prstGeom>
        </p:spPr>
      </p:pic>
      <p:pic>
        <p:nvPicPr>
          <p:cNvPr id="11" name="Picture 10" descr="A picture of a kit number label with a QR code corresponding to a six digit kit number generated by NCRAD.">
            <a:extLst>
              <a:ext uri="{FF2B5EF4-FFF2-40B4-BE49-F238E27FC236}">
                <a16:creationId xmlns:a16="http://schemas.microsoft.com/office/drawing/2014/main" id="{EF94E22B-4BD8-B876-3882-17B99AE97F54}"/>
              </a:ext>
            </a:extLst>
          </p:cNvPr>
          <p:cNvPicPr>
            <a:picLocks noChangeAspect="1"/>
          </p:cNvPicPr>
          <p:nvPr/>
        </p:nvPicPr>
        <p:blipFill>
          <a:blip r:embed="rId4"/>
          <a:stretch>
            <a:fillRect/>
          </a:stretch>
        </p:blipFill>
        <p:spPr>
          <a:xfrm>
            <a:off x="1191093" y="2269239"/>
            <a:ext cx="1523999" cy="1416041"/>
          </a:xfrm>
          <a:prstGeom prst="rect">
            <a:avLst/>
          </a:prstGeom>
        </p:spPr>
      </p:pic>
      <p:sp>
        <p:nvSpPr>
          <p:cNvPr id="14" name="TextBox 13">
            <a:extLst>
              <a:ext uri="{FF2B5EF4-FFF2-40B4-BE49-F238E27FC236}">
                <a16:creationId xmlns:a16="http://schemas.microsoft.com/office/drawing/2014/main" id="{0C4AD2AF-6ACB-D5FF-8834-7172E968C7C9}"/>
              </a:ext>
            </a:extLst>
          </p:cNvPr>
          <p:cNvSpPr txBox="1"/>
          <p:nvPr/>
        </p:nvSpPr>
        <p:spPr>
          <a:xfrm>
            <a:off x="4311224" y="5753778"/>
            <a:ext cx="6080185" cy="369332"/>
          </a:xfrm>
          <a:prstGeom prst="rect">
            <a:avLst/>
          </a:prstGeom>
          <a:noFill/>
        </p:spPr>
        <p:txBody>
          <a:bodyPr wrap="square">
            <a:spAutoFit/>
          </a:bodyPr>
          <a:lstStyle/>
          <a:p>
            <a:r>
              <a:rPr lang="en-US" b="1" dirty="0">
                <a:solidFill>
                  <a:schemeClr val="accent1">
                    <a:lumMod val="75000"/>
                  </a:schemeClr>
                </a:solidFill>
              </a:rPr>
              <a:t>Collection Tube and Aliquot Label </a:t>
            </a:r>
          </a:p>
        </p:txBody>
      </p:sp>
      <p:sp>
        <p:nvSpPr>
          <p:cNvPr id="16" name="TextBox 15">
            <a:extLst>
              <a:ext uri="{FF2B5EF4-FFF2-40B4-BE49-F238E27FC236}">
                <a16:creationId xmlns:a16="http://schemas.microsoft.com/office/drawing/2014/main" id="{D0C86885-AE63-3B8D-3828-5B1C07B9A559}"/>
              </a:ext>
            </a:extLst>
          </p:cNvPr>
          <p:cNvSpPr txBox="1"/>
          <p:nvPr/>
        </p:nvSpPr>
        <p:spPr>
          <a:xfrm>
            <a:off x="9069593" y="3918182"/>
            <a:ext cx="6244814" cy="400110"/>
          </a:xfrm>
          <a:prstGeom prst="rect">
            <a:avLst/>
          </a:prstGeom>
          <a:noFill/>
        </p:spPr>
        <p:txBody>
          <a:bodyPr wrap="square">
            <a:spAutoFit/>
          </a:bodyPr>
          <a:lstStyle/>
          <a:p>
            <a:r>
              <a:rPr lang="en-US" sz="2000" b="1" dirty="0">
                <a:solidFill>
                  <a:schemeClr val="accent1">
                    <a:lumMod val="75000"/>
                  </a:schemeClr>
                </a:solidFill>
              </a:rPr>
              <a:t>Site ID/PID</a:t>
            </a:r>
          </a:p>
        </p:txBody>
      </p:sp>
      <p:pic>
        <p:nvPicPr>
          <p:cNvPr id="3" name="Picture 2">
            <a:extLst>
              <a:ext uri="{FF2B5EF4-FFF2-40B4-BE49-F238E27FC236}">
                <a16:creationId xmlns:a16="http://schemas.microsoft.com/office/drawing/2014/main" id="{109DCB7C-33C6-36EC-8F66-72EFFB7B1C98}"/>
              </a:ext>
            </a:extLst>
          </p:cNvPr>
          <p:cNvPicPr>
            <a:picLocks noChangeAspect="1"/>
          </p:cNvPicPr>
          <p:nvPr/>
        </p:nvPicPr>
        <p:blipFill>
          <a:blip r:embed="rId5"/>
          <a:stretch>
            <a:fillRect/>
          </a:stretch>
        </p:blipFill>
        <p:spPr>
          <a:xfrm>
            <a:off x="4800025" y="3819867"/>
            <a:ext cx="2054530" cy="1841152"/>
          </a:xfrm>
          <a:prstGeom prst="rect">
            <a:avLst/>
          </a:prstGeom>
        </p:spPr>
      </p:pic>
    </p:spTree>
    <p:extLst>
      <p:ext uri="{BB962C8B-B14F-4D97-AF65-F5344CB8AC3E}">
        <p14:creationId xmlns:p14="http://schemas.microsoft.com/office/powerpoint/2010/main" val="3315955387"/>
      </p:ext>
    </p:extLst>
  </p:cSld>
  <p:clrMapOvr>
    <a:masterClrMapping/>
  </p:clrMapOvr>
  <mc:AlternateContent xmlns:mc="http://schemas.openxmlformats.org/markup-compatibility/2006" xmlns:p14="http://schemas.microsoft.com/office/powerpoint/2010/main">
    <mc:Choice Requires="p14">
      <p:transition spd="slow" p14:dur="2000" advTm="39570"/>
    </mc:Choice>
    <mc:Fallback xmlns="">
      <p:transition spd="slow" advTm="3957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E472-8FFD-B996-FE2B-3D8A5A9D50F5}"/>
              </a:ext>
            </a:extLst>
          </p:cNvPr>
          <p:cNvSpPr>
            <a:spLocks noGrp="1"/>
          </p:cNvSpPr>
          <p:nvPr>
            <p:ph type="title"/>
          </p:nvPr>
        </p:nvSpPr>
        <p:spPr>
          <a:xfrm>
            <a:off x="418652" y="-230188"/>
            <a:ext cx="10515600" cy="1325563"/>
          </a:xfrm>
        </p:spPr>
        <p:txBody>
          <a:bodyPr/>
          <a:lstStyle/>
          <a:p>
            <a:pPr algn="ctr"/>
            <a:r>
              <a:rPr lang="en-US" b="1" dirty="0">
                <a:solidFill>
                  <a:schemeClr val="accent1">
                    <a:lumMod val="75000"/>
                  </a:schemeClr>
                </a:solidFill>
              </a:rPr>
              <a:t>Kit Number Labels</a:t>
            </a:r>
          </a:p>
        </p:txBody>
      </p:sp>
      <p:pic>
        <p:nvPicPr>
          <p:cNvPr id="7" name="Content Placeholder 6" descr="A picture of a kit number label with a QR code corresponding to a six digit kit number generated by NCRAD.">
            <a:extLst>
              <a:ext uri="{FF2B5EF4-FFF2-40B4-BE49-F238E27FC236}">
                <a16:creationId xmlns:a16="http://schemas.microsoft.com/office/drawing/2014/main" id="{D4BC7BA4-22DA-C627-63CF-D3654E48DADA}"/>
              </a:ext>
            </a:extLst>
          </p:cNvPr>
          <p:cNvPicPr>
            <a:picLocks noGrp="1" noChangeAspect="1"/>
          </p:cNvPicPr>
          <p:nvPr>
            <p:ph sz="half" idx="1"/>
          </p:nvPr>
        </p:nvPicPr>
        <p:blipFill>
          <a:blip r:embed="rId2"/>
          <a:stretch>
            <a:fillRect/>
          </a:stretch>
        </p:blipFill>
        <p:spPr>
          <a:xfrm>
            <a:off x="1457650" y="1922585"/>
            <a:ext cx="1824812" cy="1964175"/>
          </a:xfrm>
          <a:prstGeom prst="rect">
            <a:avLst/>
          </a:prstGeom>
        </p:spPr>
      </p:pic>
      <p:sp>
        <p:nvSpPr>
          <p:cNvPr id="5" name="Content Placeholder 4">
            <a:extLst>
              <a:ext uri="{FF2B5EF4-FFF2-40B4-BE49-F238E27FC236}">
                <a16:creationId xmlns:a16="http://schemas.microsoft.com/office/drawing/2014/main" id="{D509DB70-F2BC-61E9-CF8A-279B095557D6}"/>
              </a:ext>
            </a:extLst>
          </p:cNvPr>
          <p:cNvSpPr>
            <a:spLocks noGrp="1"/>
          </p:cNvSpPr>
          <p:nvPr>
            <p:ph sz="half" idx="2"/>
          </p:nvPr>
        </p:nvSpPr>
        <p:spPr>
          <a:xfrm>
            <a:off x="6172199" y="1825625"/>
            <a:ext cx="5484091" cy="4351338"/>
          </a:xfrm>
        </p:spPr>
        <p:txBody>
          <a:bodyPr/>
          <a:lstStyle/>
          <a:p>
            <a:pPr marL="514350" indent="-514350">
              <a:buFont typeface="+mj-lt"/>
              <a:buAutoNum type="arabicPeriod"/>
            </a:pPr>
            <a:r>
              <a:rPr lang="en-US" dirty="0"/>
              <a:t>Used to track patient samples and provide quality assurance – Will be placed on the following locations :</a:t>
            </a:r>
          </a:p>
          <a:p>
            <a:pPr marL="514350" indent="-514350">
              <a:buFont typeface="+mj-lt"/>
              <a:buAutoNum type="arabicPeriod"/>
            </a:pPr>
            <a:r>
              <a:rPr lang="en-US" dirty="0"/>
              <a:t>Blood Sample and Shipment Notification Forms</a:t>
            </a:r>
          </a:p>
          <a:p>
            <a:pPr marL="514350" indent="-514350">
              <a:buFont typeface="+mj-lt"/>
              <a:buAutoNum type="arabicPeriod"/>
            </a:pPr>
            <a:r>
              <a:rPr lang="en-US" dirty="0"/>
              <a:t>Cryoboxes that houses aliquots during shipping</a:t>
            </a:r>
          </a:p>
          <a:p>
            <a:pPr marL="514350" indent="-514350">
              <a:buFont typeface="+mj-lt"/>
              <a:buAutoNum type="arabicPeriod"/>
            </a:pPr>
            <a:r>
              <a:rPr lang="en-US" dirty="0"/>
              <a:t>One extra label provided</a:t>
            </a:r>
          </a:p>
        </p:txBody>
      </p:sp>
      <p:sp>
        <p:nvSpPr>
          <p:cNvPr id="8" name="TextBox 7">
            <a:extLst>
              <a:ext uri="{FF2B5EF4-FFF2-40B4-BE49-F238E27FC236}">
                <a16:creationId xmlns:a16="http://schemas.microsoft.com/office/drawing/2014/main" id="{FEBD419F-CCE7-5FEB-E2BA-489B3311C6FC}"/>
              </a:ext>
            </a:extLst>
          </p:cNvPr>
          <p:cNvSpPr txBox="1"/>
          <p:nvPr/>
        </p:nvSpPr>
        <p:spPr>
          <a:xfrm>
            <a:off x="1032698" y="4021697"/>
            <a:ext cx="6096000" cy="369332"/>
          </a:xfrm>
          <a:prstGeom prst="rect">
            <a:avLst/>
          </a:prstGeom>
          <a:noFill/>
        </p:spPr>
        <p:txBody>
          <a:bodyPr wrap="square">
            <a:spAutoFit/>
          </a:bodyPr>
          <a:lstStyle/>
          <a:p>
            <a:r>
              <a:rPr lang="en-US" b="1" dirty="0">
                <a:solidFill>
                  <a:schemeClr val="accent1">
                    <a:lumMod val="75000"/>
                  </a:schemeClr>
                </a:solidFill>
              </a:rPr>
              <a:t>Provided by NCRAD in the kits</a:t>
            </a:r>
          </a:p>
        </p:txBody>
      </p:sp>
    </p:spTree>
    <p:extLst>
      <p:ext uri="{BB962C8B-B14F-4D97-AF65-F5344CB8AC3E}">
        <p14:creationId xmlns:p14="http://schemas.microsoft.com/office/powerpoint/2010/main" val="1067031713"/>
      </p:ext>
    </p:extLst>
  </p:cSld>
  <p:clrMapOvr>
    <a:masterClrMapping/>
  </p:clrMapOvr>
  <mc:AlternateContent xmlns:mc="http://schemas.openxmlformats.org/markup-compatibility/2006" xmlns:p14="http://schemas.microsoft.com/office/powerpoint/2010/main">
    <mc:Choice Requires="p14">
      <p:transition spd="slow" p14:dur="2000" advTm="37137"/>
    </mc:Choice>
    <mc:Fallback xmlns="">
      <p:transition spd="slow" advTm="3713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E472-8FFD-B996-FE2B-3D8A5A9D50F5}"/>
              </a:ext>
            </a:extLst>
          </p:cNvPr>
          <p:cNvSpPr>
            <a:spLocks noGrp="1"/>
          </p:cNvSpPr>
          <p:nvPr>
            <p:ph type="title"/>
          </p:nvPr>
        </p:nvSpPr>
        <p:spPr>
          <a:xfrm>
            <a:off x="676835" y="-288057"/>
            <a:ext cx="10515600" cy="1325563"/>
          </a:xfrm>
        </p:spPr>
        <p:txBody>
          <a:bodyPr/>
          <a:lstStyle/>
          <a:p>
            <a:pPr algn="ctr"/>
            <a:r>
              <a:rPr lang="en-US" b="1" dirty="0">
                <a:solidFill>
                  <a:schemeClr val="accent1">
                    <a:lumMod val="75000"/>
                  </a:schemeClr>
                </a:solidFill>
              </a:rPr>
              <a:t>Site ID Labels</a:t>
            </a:r>
          </a:p>
        </p:txBody>
      </p:sp>
      <p:pic>
        <p:nvPicPr>
          <p:cNvPr id="3" name="Content Placeholder 2" descr="A PT ID Label is shown. ">
            <a:extLst>
              <a:ext uri="{FF2B5EF4-FFF2-40B4-BE49-F238E27FC236}">
                <a16:creationId xmlns:a16="http://schemas.microsoft.com/office/drawing/2014/main" id="{8E5119EC-86CE-F53A-5653-624B1944BB07}"/>
              </a:ext>
            </a:extLst>
          </p:cNvPr>
          <p:cNvPicPr>
            <a:picLocks noGrp="1" noChangeAspect="1"/>
          </p:cNvPicPr>
          <p:nvPr>
            <p:ph sz="half" idx="1"/>
          </p:nvPr>
        </p:nvPicPr>
        <p:blipFill>
          <a:blip r:embed="rId2"/>
          <a:stretch>
            <a:fillRect/>
          </a:stretch>
        </p:blipFill>
        <p:spPr>
          <a:xfrm>
            <a:off x="1545259" y="2016369"/>
            <a:ext cx="1868915" cy="1856984"/>
          </a:xfrm>
          <a:prstGeom prst="rect">
            <a:avLst/>
          </a:prstGeom>
        </p:spPr>
      </p:pic>
      <p:sp>
        <p:nvSpPr>
          <p:cNvPr id="5" name="Content Placeholder 4">
            <a:extLst>
              <a:ext uri="{FF2B5EF4-FFF2-40B4-BE49-F238E27FC236}">
                <a16:creationId xmlns:a16="http://schemas.microsoft.com/office/drawing/2014/main" id="{D509DB70-F2BC-61E9-CF8A-279B095557D6}"/>
              </a:ext>
            </a:extLst>
          </p:cNvPr>
          <p:cNvSpPr>
            <a:spLocks noGrp="1"/>
          </p:cNvSpPr>
          <p:nvPr>
            <p:ph sz="half" idx="2"/>
          </p:nvPr>
        </p:nvSpPr>
        <p:spPr>
          <a:xfrm>
            <a:off x="6172199" y="1825625"/>
            <a:ext cx="5484091" cy="4351338"/>
          </a:xfrm>
        </p:spPr>
        <p:txBody>
          <a:bodyPr/>
          <a:lstStyle/>
          <a:p>
            <a:pPr marL="514350" indent="-514350">
              <a:buFont typeface="+mj-lt"/>
              <a:buAutoNum type="arabicPeriod"/>
            </a:pPr>
            <a:r>
              <a:rPr lang="en-US" dirty="0"/>
              <a:t>Subjects will be identified by their DoD-ADBI  PID</a:t>
            </a:r>
          </a:p>
          <a:p>
            <a:pPr marL="514350" indent="-514350">
              <a:buFont typeface="+mj-lt"/>
              <a:buAutoNum type="arabicPeriod"/>
            </a:pPr>
            <a:r>
              <a:rPr lang="en-US" dirty="0"/>
              <a:t>Sites will be responsible for handwriting this onto the provided labels</a:t>
            </a:r>
          </a:p>
          <a:p>
            <a:pPr marL="514350" indent="-514350">
              <a:buFont typeface="+mj-lt"/>
              <a:buAutoNum type="arabicPeriod"/>
            </a:pPr>
            <a:r>
              <a:rPr lang="en-US" dirty="0"/>
              <a:t>Must use Fine Point Marker </a:t>
            </a:r>
          </a:p>
          <a:p>
            <a:pPr marL="514350" indent="-514350">
              <a:buFont typeface="+mj-lt"/>
              <a:buAutoNum type="arabicPeriod"/>
            </a:pPr>
            <a:r>
              <a:rPr lang="en-US" dirty="0"/>
              <a:t>Each site will receive 3 markers in initial kit supply</a:t>
            </a:r>
          </a:p>
          <a:p>
            <a:pPr marL="514350" indent="-514350">
              <a:buFont typeface="+mj-lt"/>
              <a:buAutoNum type="arabicPeriod"/>
            </a:pPr>
            <a:endParaRPr lang="en-US" dirty="0"/>
          </a:p>
        </p:txBody>
      </p:sp>
      <p:sp>
        <p:nvSpPr>
          <p:cNvPr id="8" name="TextBox 7">
            <a:extLst>
              <a:ext uri="{FF2B5EF4-FFF2-40B4-BE49-F238E27FC236}">
                <a16:creationId xmlns:a16="http://schemas.microsoft.com/office/drawing/2014/main" id="{FEBD419F-CCE7-5FEB-E2BA-489B3311C6FC}"/>
              </a:ext>
            </a:extLst>
          </p:cNvPr>
          <p:cNvSpPr txBox="1"/>
          <p:nvPr/>
        </p:nvSpPr>
        <p:spPr>
          <a:xfrm>
            <a:off x="997528" y="4165987"/>
            <a:ext cx="6096000" cy="369332"/>
          </a:xfrm>
          <a:prstGeom prst="rect">
            <a:avLst/>
          </a:prstGeom>
          <a:noFill/>
        </p:spPr>
        <p:txBody>
          <a:bodyPr wrap="square">
            <a:spAutoFit/>
          </a:bodyPr>
          <a:lstStyle/>
          <a:p>
            <a:r>
              <a:rPr lang="en-US" b="1" dirty="0">
                <a:solidFill>
                  <a:schemeClr val="accent1">
                    <a:lumMod val="75000"/>
                  </a:schemeClr>
                </a:solidFill>
              </a:rPr>
              <a:t>Provided by NCRAD in the kits</a:t>
            </a:r>
          </a:p>
        </p:txBody>
      </p:sp>
    </p:spTree>
    <p:extLst>
      <p:ext uri="{BB962C8B-B14F-4D97-AF65-F5344CB8AC3E}">
        <p14:creationId xmlns:p14="http://schemas.microsoft.com/office/powerpoint/2010/main" val="3360995383"/>
      </p:ext>
    </p:extLst>
  </p:cSld>
  <p:clrMapOvr>
    <a:masterClrMapping/>
  </p:clrMapOvr>
  <mc:AlternateContent xmlns:mc="http://schemas.openxmlformats.org/markup-compatibility/2006" xmlns:p14="http://schemas.microsoft.com/office/powerpoint/2010/main">
    <mc:Choice Requires="p14">
      <p:transition spd="slow" p14:dur="2000" advTm="32352"/>
    </mc:Choice>
    <mc:Fallback xmlns="">
      <p:transition spd="slow" advTm="323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2E472-8FFD-B996-FE2B-3D8A5A9D50F5}"/>
              </a:ext>
            </a:extLst>
          </p:cNvPr>
          <p:cNvSpPr>
            <a:spLocks noGrp="1"/>
          </p:cNvSpPr>
          <p:nvPr>
            <p:ph type="title"/>
          </p:nvPr>
        </p:nvSpPr>
        <p:spPr/>
        <p:txBody>
          <a:bodyPr/>
          <a:lstStyle/>
          <a:p>
            <a:pPr algn="ctr"/>
            <a:r>
              <a:rPr lang="en-US" b="1" dirty="0">
                <a:solidFill>
                  <a:schemeClr val="accent1">
                    <a:lumMod val="75000"/>
                  </a:schemeClr>
                </a:solidFill>
              </a:rPr>
              <a:t>Collection Tube and Aliquot Label – Plasma and Buffy Coat</a:t>
            </a:r>
          </a:p>
        </p:txBody>
      </p:sp>
      <p:sp>
        <p:nvSpPr>
          <p:cNvPr id="5" name="Content Placeholder 4">
            <a:extLst>
              <a:ext uri="{FF2B5EF4-FFF2-40B4-BE49-F238E27FC236}">
                <a16:creationId xmlns:a16="http://schemas.microsoft.com/office/drawing/2014/main" id="{D509DB70-F2BC-61E9-CF8A-279B095557D6}"/>
              </a:ext>
            </a:extLst>
          </p:cNvPr>
          <p:cNvSpPr>
            <a:spLocks noGrp="1"/>
          </p:cNvSpPr>
          <p:nvPr>
            <p:ph sz="half" idx="2"/>
          </p:nvPr>
        </p:nvSpPr>
        <p:spPr>
          <a:xfrm>
            <a:off x="6172199" y="1825625"/>
            <a:ext cx="5484091"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prstClr val="black"/>
                </a:solidFill>
                <a:effectLst/>
                <a:uLnTx/>
                <a:uFillTx/>
                <a:latin typeface="Calibri" panose="020F0502020204030204"/>
                <a:ea typeface="+mn-ea"/>
                <a:cs typeface="+mn-cs"/>
              </a:rPr>
              <a:t>Only one label to be placed on ALL aliquot tubes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900" b="1" dirty="0">
                <a:solidFill>
                  <a:prstClr val="black"/>
                </a:solidFill>
                <a:latin typeface="Calibri" panose="020F0502020204030204"/>
              </a:rPr>
              <a:t>Collection Tube Label</a:t>
            </a:r>
            <a:endPar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Plasma Aliquot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From EDTA tube sent to C2N and UPENN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Buffy Coat Aliquot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rPr>
              <a:t>From EDTA tube Sent to NCRAD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p>
        </p:txBody>
      </p:sp>
      <p:sp>
        <p:nvSpPr>
          <p:cNvPr id="15" name="TextBox 14">
            <a:extLst>
              <a:ext uri="{FF2B5EF4-FFF2-40B4-BE49-F238E27FC236}">
                <a16:creationId xmlns:a16="http://schemas.microsoft.com/office/drawing/2014/main" id="{DEA74FFD-8343-C2F2-A439-644DB1CDEB6D}"/>
              </a:ext>
            </a:extLst>
          </p:cNvPr>
          <p:cNvSpPr txBox="1"/>
          <p:nvPr/>
        </p:nvSpPr>
        <p:spPr>
          <a:xfrm>
            <a:off x="430202" y="3880683"/>
            <a:ext cx="6094206" cy="338554"/>
          </a:xfrm>
          <a:prstGeom prst="rect">
            <a:avLst/>
          </a:prstGeom>
          <a:noFill/>
        </p:spPr>
        <p:txBody>
          <a:bodyPr wrap="square">
            <a:spAutoFit/>
          </a:bodyPr>
          <a:lstStyle/>
          <a:p>
            <a:r>
              <a:rPr lang="en-US" sz="1600" dirty="0">
                <a:solidFill>
                  <a:srgbClr val="7030A0"/>
                </a:solidFill>
              </a:rPr>
              <a:t>Collection Tube                                   Plasma Aliquot</a:t>
            </a:r>
          </a:p>
        </p:txBody>
      </p:sp>
      <p:pic>
        <p:nvPicPr>
          <p:cNvPr id="16" name="Picture 15">
            <a:extLst>
              <a:ext uri="{FF2B5EF4-FFF2-40B4-BE49-F238E27FC236}">
                <a16:creationId xmlns:a16="http://schemas.microsoft.com/office/drawing/2014/main" id="{7C92E8FA-9062-A27A-7B0A-1569219902A2}"/>
              </a:ext>
            </a:extLst>
          </p:cNvPr>
          <p:cNvPicPr>
            <a:picLocks noChangeAspect="1"/>
          </p:cNvPicPr>
          <p:nvPr/>
        </p:nvPicPr>
        <p:blipFill>
          <a:blip r:embed="rId2"/>
          <a:stretch>
            <a:fillRect/>
          </a:stretch>
        </p:blipFill>
        <p:spPr>
          <a:xfrm>
            <a:off x="64916" y="1977782"/>
            <a:ext cx="2057400" cy="1838325"/>
          </a:xfrm>
          <a:prstGeom prst="rect">
            <a:avLst/>
          </a:prstGeom>
        </p:spPr>
      </p:pic>
      <p:pic>
        <p:nvPicPr>
          <p:cNvPr id="22" name="Picture 21">
            <a:extLst>
              <a:ext uri="{FF2B5EF4-FFF2-40B4-BE49-F238E27FC236}">
                <a16:creationId xmlns:a16="http://schemas.microsoft.com/office/drawing/2014/main" id="{0CCC7AB7-7C68-AE6F-C550-E6A13F01C81A}"/>
              </a:ext>
            </a:extLst>
          </p:cNvPr>
          <p:cNvPicPr>
            <a:picLocks noChangeAspect="1"/>
          </p:cNvPicPr>
          <p:nvPr/>
        </p:nvPicPr>
        <p:blipFill>
          <a:blip r:embed="rId3"/>
          <a:stretch>
            <a:fillRect/>
          </a:stretch>
        </p:blipFill>
        <p:spPr>
          <a:xfrm>
            <a:off x="1851146" y="4206390"/>
            <a:ext cx="1971675" cy="1790700"/>
          </a:xfrm>
          <a:prstGeom prst="rect">
            <a:avLst/>
          </a:prstGeom>
        </p:spPr>
      </p:pic>
      <p:pic>
        <p:nvPicPr>
          <p:cNvPr id="26" name="Picture 25">
            <a:extLst>
              <a:ext uri="{FF2B5EF4-FFF2-40B4-BE49-F238E27FC236}">
                <a16:creationId xmlns:a16="http://schemas.microsoft.com/office/drawing/2014/main" id="{2A19CB88-037D-6966-A389-D9CE1E0CA0A7}"/>
              </a:ext>
            </a:extLst>
          </p:cNvPr>
          <p:cNvPicPr>
            <a:picLocks noChangeAspect="1"/>
          </p:cNvPicPr>
          <p:nvPr/>
        </p:nvPicPr>
        <p:blipFill>
          <a:blip r:embed="rId4"/>
          <a:stretch>
            <a:fillRect/>
          </a:stretch>
        </p:blipFill>
        <p:spPr>
          <a:xfrm>
            <a:off x="1881923" y="5910711"/>
            <a:ext cx="1737511" cy="426757"/>
          </a:xfrm>
          <a:prstGeom prst="rect">
            <a:avLst/>
          </a:prstGeom>
        </p:spPr>
      </p:pic>
      <p:pic>
        <p:nvPicPr>
          <p:cNvPr id="28" name="Picture 27">
            <a:extLst>
              <a:ext uri="{FF2B5EF4-FFF2-40B4-BE49-F238E27FC236}">
                <a16:creationId xmlns:a16="http://schemas.microsoft.com/office/drawing/2014/main" id="{B65DF8C4-D807-66E1-3497-1BDC46832FBC}"/>
              </a:ext>
            </a:extLst>
          </p:cNvPr>
          <p:cNvPicPr>
            <a:picLocks noChangeAspect="1"/>
          </p:cNvPicPr>
          <p:nvPr/>
        </p:nvPicPr>
        <p:blipFill>
          <a:blip r:embed="rId5"/>
          <a:stretch>
            <a:fillRect/>
          </a:stretch>
        </p:blipFill>
        <p:spPr>
          <a:xfrm>
            <a:off x="3180470" y="2102830"/>
            <a:ext cx="1933575" cy="1809750"/>
          </a:xfrm>
          <a:prstGeom prst="rect">
            <a:avLst/>
          </a:prstGeom>
        </p:spPr>
      </p:pic>
    </p:spTree>
    <p:extLst>
      <p:ext uri="{BB962C8B-B14F-4D97-AF65-F5344CB8AC3E}">
        <p14:creationId xmlns:p14="http://schemas.microsoft.com/office/powerpoint/2010/main" val="1454134091"/>
      </p:ext>
    </p:extLst>
  </p:cSld>
  <p:clrMapOvr>
    <a:masterClrMapping/>
  </p:clrMapOvr>
  <mc:AlternateContent xmlns:mc="http://schemas.openxmlformats.org/markup-compatibility/2006" xmlns:p14="http://schemas.microsoft.com/office/powerpoint/2010/main">
    <mc:Choice Requires="p14">
      <p:transition spd="slow" p14:dur="2000" advTm="36663"/>
    </mc:Choice>
    <mc:Fallback xmlns="">
      <p:transition spd="slow" advTm="3666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995" y="141250"/>
            <a:ext cx="8040130" cy="1325563"/>
          </a:xfrm>
        </p:spPr>
        <p:txBody>
          <a:bodyPr>
            <a:normAutofit/>
          </a:bodyPr>
          <a:lstStyle/>
          <a:p>
            <a:pPr algn="ctr"/>
            <a:r>
              <a:rPr lang="en-US" b="1" dirty="0">
                <a:solidFill>
                  <a:schemeClr val="accent1">
                    <a:lumMod val="75000"/>
                  </a:schemeClr>
                </a:solidFill>
              </a:rPr>
              <a:t>Labeled EDTA (Purple-Top) Blood Collection Tube</a:t>
            </a:r>
          </a:p>
        </p:txBody>
      </p:sp>
      <p:pic>
        <p:nvPicPr>
          <p:cNvPr id="9" name="Picture 8" descr="A photo of a properly labeled 10ml EDTA tube. The Collection Tube/Aliquot Label is on the top with the QR code pointing towards the cap, and the Site and PTID Label is on the bottom.">
            <a:extLst>
              <a:ext uri="{FF2B5EF4-FFF2-40B4-BE49-F238E27FC236}">
                <a16:creationId xmlns:a16="http://schemas.microsoft.com/office/drawing/2014/main" id="{23CC2AE5-6DD6-D2A2-54C7-2C54612B5EDA}"/>
              </a:ext>
            </a:extLst>
          </p:cNvPr>
          <p:cNvPicPr>
            <a:picLocks noChangeAspect="1"/>
          </p:cNvPicPr>
          <p:nvPr/>
        </p:nvPicPr>
        <p:blipFill>
          <a:blip r:embed="rId2"/>
          <a:stretch>
            <a:fillRect/>
          </a:stretch>
        </p:blipFill>
        <p:spPr>
          <a:xfrm>
            <a:off x="2077995" y="2015037"/>
            <a:ext cx="1685113" cy="3916839"/>
          </a:xfrm>
          <a:prstGeom prst="rect">
            <a:avLst/>
          </a:prstGeom>
        </p:spPr>
      </p:pic>
      <p:sp>
        <p:nvSpPr>
          <p:cNvPr id="13" name="TextBox 12">
            <a:extLst>
              <a:ext uri="{FF2B5EF4-FFF2-40B4-BE49-F238E27FC236}">
                <a16:creationId xmlns:a16="http://schemas.microsoft.com/office/drawing/2014/main" id="{0813AF2E-8372-376C-B5CC-C61BFB2D41DD}"/>
              </a:ext>
            </a:extLst>
          </p:cNvPr>
          <p:cNvSpPr txBox="1"/>
          <p:nvPr/>
        </p:nvSpPr>
        <p:spPr>
          <a:xfrm>
            <a:off x="4902537" y="3773401"/>
            <a:ext cx="6094206" cy="400110"/>
          </a:xfrm>
          <a:prstGeom prst="rect">
            <a:avLst/>
          </a:prstGeom>
          <a:noFill/>
        </p:spPr>
        <p:txBody>
          <a:bodyPr wrap="square">
            <a:spAutoFit/>
          </a:bodyPr>
          <a:lstStyle/>
          <a:p>
            <a:r>
              <a:rPr lang="en-US" sz="2000" b="1" dirty="0"/>
              <a:t>Collection Tube/Aliquot Label</a:t>
            </a:r>
          </a:p>
        </p:txBody>
      </p:sp>
      <p:sp>
        <p:nvSpPr>
          <p:cNvPr id="15" name="TextBox 14">
            <a:extLst>
              <a:ext uri="{FF2B5EF4-FFF2-40B4-BE49-F238E27FC236}">
                <a16:creationId xmlns:a16="http://schemas.microsoft.com/office/drawing/2014/main" id="{0159DC2D-3CB4-5779-A98D-B016A1D7AE7D}"/>
              </a:ext>
            </a:extLst>
          </p:cNvPr>
          <p:cNvSpPr txBox="1"/>
          <p:nvPr/>
        </p:nvSpPr>
        <p:spPr>
          <a:xfrm>
            <a:off x="4902537" y="4884681"/>
            <a:ext cx="6094206" cy="400110"/>
          </a:xfrm>
          <a:prstGeom prst="rect">
            <a:avLst/>
          </a:prstGeom>
          <a:noFill/>
        </p:spPr>
        <p:txBody>
          <a:bodyPr wrap="square">
            <a:spAutoFit/>
          </a:bodyPr>
          <a:lstStyle/>
          <a:p>
            <a:r>
              <a:rPr lang="en-US" sz="2000" b="1" dirty="0"/>
              <a:t>Site and PID Label</a:t>
            </a:r>
          </a:p>
        </p:txBody>
      </p:sp>
      <p:sp>
        <p:nvSpPr>
          <p:cNvPr id="3" name="Arrow: Left 2" descr="A green arrow points from the Collection Tube/Aliquot Label text box to the corresponding label in the photo.">
            <a:extLst>
              <a:ext uri="{FF2B5EF4-FFF2-40B4-BE49-F238E27FC236}">
                <a16:creationId xmlns:a16="http://schemas.microsoft.com/office/drawing/2014/main" id="{FF3C743E-1031-AB5C-7DF0-E4C43298873B}"/>
              </a:ext>
            </a:extLst>
          </p:cNvPr>
          <p:cNvSpPr/>
          <p:nvPr/>
        </p:nvSpPr>
        <p:spPr>
          <a:xfrm>
            <a:off x="3535956" y="3582296"/>
            <a:ext cx="1321811" cy="726003"/>
          </a:xfrm>
          <a:prstGeom prst="leftArrow">
            <a:avLst/>
          </a:prstGeom>
          <a:solidFill>
            <a:schemeClr val="accent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descr="A green arrow points from the Site and Participant ID Label text box to the corresponding label in the photo.">
            <a:extLst>
              <a:ext uri="{FF2B5EF4-FFF2-40B4-BE49-F238E27FC236}">
                <a16:creationId xmlns:a16="http://schemas.microsoft.com/office/drawing/2014/main" id="{6712AE7C-691F-31CD-6AE1-242A16125D67}"/>
              </a:ext>
            </a:extLst>
          </p:cNvPr>
          <p:cNvSpPr/>
          <p:nvPr/>
        </p:nvSpPr>
        <p:spPr>
          <a:xfrm>
            <a:off x="3580726" y="4721735"/>
            <a:ext cx="1321811" cy="726003"/>
          </a:xfrm>
          <a:prstGeom prst="leftArrow">
            <a:avLst/>
          </a:prstGeom>
          <a:solidFill>
            <a:schemeClr val="accent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383225"/>
      </p:ext>
    </p:extLst>
  </p:cSld>
  <p:clrMapOvr>
    <a:masterClrMapping/>
  </p:clrMapOvr>
  <mc:AlternateContent xmlns:mc="http://schemas.openxmlformats.org/markup-compatibility/2006" xmlns:p14="http://schemas.microsoft.com/office/powerpoint/2010/main">
    <mc:Choice Requires="p14">
      <p:transition spd="slow" p14:dur="2000" advTm="27949"/>
    </mc:Choice>
    <mc:Fallback xmlns="">
      <p:transition spd="slow" advTm="2794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995" y="141250"/>
            <a:ext cx="8040130" cy="1325563"/>
          </a:xfrm>
        </p:spPr>
        <p:txBody>
          <a:bodyPr>
            <a:normAutofit/>
          </a:bodyPr>
          <a:lstStyle/>
          <a:p>
            <a:pPr algn="ctr"/>
            <a:r>
              <a:rPr lang="en-US" b="1" dirty="0">
                <a:solidFill>
                  <a:schemeClr val="accent1">
                    <a:lumMod val="75000"/>
                  </a:schemeClr>
                </a:solidFill>
              </a:rPr>
              <a:t>Specimen Labels – </a:t>
            </a:r>
            <a:br>
              <a:rPr lang="en-US" b="1" dirty="0">
                <a:solidFill>
                  <a:schemeClr val="accent1">
                    <a:lumMod val="75000"/>
                  </a:schemeClr>
                </a:solidFill>
              </a:rPr>
            </a:br>
            <a:r>
              <a:rPr lang="en-US" b="1" dirty="0">
                <a:solidFill>
                  <a:schemeClr val="accent1">
                    <a:lumMod val="75000"/>
                  </a:schemeClr>
                </a:solidFill>
              </a:rPr>
              <a:t>Plasma and Buffy Coat</a:t>
            </a:r>
          </a:p>
        </p:txBody>
      </p:sp>
      <p:pic>
        <p:nvPicPr>
          <p:cNvPr id="1027" name="Picture 3" descr="A photo of a clear capped cryovial with a specimen label placed on the tube with the barcode placed near the cap."/>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8204" t="45593" r="26426" b="19621"/>
          <a:stretch/>
        </p:blipFill>
        <p:spPr bwMode="auto">
          <a:xfrm rot="5400000">
            <a:off x="2525481" y="2808521"/>
            <a:ext cx="3691767" cy="17323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83877" y="2839134"/>
            <a:ext cx="3344826" cy="646331"/>
          </a:xfrm>
          <a:prstGeom prst="rect">
            <a:avLst/>
          </a:prstGeom>
          <a:noFill/>
          <a:ln>
            <a:noFill/>
          </a:ln>
        </p:spPr>
        <p:txBody>
          <a:bodyPr wrap="none" rtlCol="0">
            <a:spAutoFit/>
          </a:bodyPr>
          <a:lstStyle/>
          <a:p>
            <a:pPr marL="285750" indent="-285750">
              <a:buFont typeface="Arial" panose="020B0604020202020204" pitchFamily="34" charset="0"/>
              <a:buChar char="•"/>
            </a:pPr>
            <a:r>
              <a:rPr lang="en-US" b="1" dirty="0"/>
              <a:t>Specimen tube label only </a:t>
            </a:r>
          </a:p>
          <a:p>
            <a:pPr marL="285750" indent="-285750">
              <a:buFont typeface="Arial" panose="020B0604020202020204" pitchFamily="34" charset="0"/>
              <a:buChar char="•"/>
            </a:pPr>
            <a:r>
              <a:rPr lang="en-US" b="1" dirty="0"/>
              <a:t>Please place barcode near cap</a:t>
            </a:r>
          </a:p>
        </p:txBody>
      </p:sp>
      <p:sp>
        <p:nvSpPr>
          <p:cNvPr id="7" name="Right Arrow 6" descr="An green arrow pointing to the barcode on the specimen label near the cap of the cryovial. "/>
          <p:cNvSpPr>
            <a:spLocks/>
          </p:cNvSpPr>
          <p:nvPr/>
        </p:nvSpPr>
        <p:spPr>
          <a:xfrm rot="10800000">
            <a:off x="4730820" y="2921214"/>
            <a:ext cx="1013415" cy="482171"/>
          </a:xfrm>
          <a:prstGeom prst="rightArrow">
            <a:avLst/>
          </a:prstGeom>
          <a:solidFill>
            <a:schemeClr val="accent1"/>
          </a:solidFill>
          <a:ln w="285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3672CC60-F9CE-611B-FBF7-707033DFB0A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112747">
            <a:off x="3883135" y="3486512"/>
            <a:ext cx="866775" cy="249575"/>
          </a:xfrm>
          <a:prstGeom prst="rect">
            <a:avLst/>
          </a:prstGeom>
        </p:spPr>
      </p:pic>
    </p:spTree>
    <p:extLst>
      <p:ext uri="{BB962C8B-B14F-4D97-AF65-F5344CB8AC3E}">
        <p14:creationId xmlns:p14="http://schemas.microsoft.com/office/powerpoint/2010/main" val="4113878472"/>
      </p:ext>
    </p:extLst>
  </p:cSld>
  <p:clrMapOvr>
    <a:masterClrMapping/>
  </p:clrMapOvr>
  <mc:AlternateContent xmlns:mc="http://schemas.openxmlformats.org/markup-compatibility/2006" xmlns:p14="http://schemas.microsoft.com/office/powerpoint/2010/main">
    <mc:Choice Requires="p14">
      <p:transition spd="slow" p14:dur="2000" advTm="29132"/>
    </mc:Choice>
    <mc:Fallback xmlns="">
      <p:transition spd="slow" advTm="2913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b="1" dirty="0">
                <a:solidFill>
                  <a:schemeClr val="accent1">
                    <a:lumMod val="75000"/>
                  </a:schemeClr>
                </a:solidFill>
              </a:rPr>
              <a:t>Labeling Biologic Samples</a:t>
            </a:r>
          </a:p>
        </p:txBody>
      </p:sp>
      <p:sp>
        <p:nvSpPr>
          <p:cNvPr id="6" name="Content Placeholder 5"/>
          <p:cNvSpPr>
            <a:spLocks noGrp="1"/>
          </p:cNvSpPr>
          <p:nvPr>
            <p:ph idx="1"/>
          </p:nvPr>
        </p:nvSpPr>
        <p:spPr>
          <a:xfrm>
            <a:off x="2152651" y="1814287"/>
            <a:ext cx="3732893" cy="4362677"/>
          </a:xfrm>
        </p:spPr>
        <p:txBody>
          <a:bodyPr>
            <a:normAutofit fontScale="47500" lnSpcReduction="20000"/>
          </a:bodyPr>
          <a:lstStyle/>
          <a:p>
            <a:pPr>
              <a:buNone/>
            </a:pPr>
            <a:r>
              <a:rPr lang="en-GB" sz="3200" b="1" dirty="0">
                <a:ea typeface="Verdana" pitchFamily="34" charset="0"/>
                <a:cs typeface="Verdana" pitchFamily="34" charset="0"/>
              </a:rPr>
              <a:t>Please...</a:t>
            </a:r>
          </a:p>
          <a:p>
            <a:pPr>
              <a:buNone/>
            </a:pPr>
            <a:endParaRPr lang="en-GB" sz="3200" b="1" dirty="0">
              <a:ea typeface="Verdana" pitchFamily="34" charset="0"/>
              <a:cs typeface="Verdana" pitchFamily="34" charset="0"/>
            </a:endParaRPr>
          </a:p>
          <a:p>
            <a:r>
              <a:rPr lang="en-GB" sz="3800" dirty="0">
                <a:ea typeface="Verdana" pitchFamily="34" charset="0"/>
                <a:cs typeface="Verdana" pitchFamily="34" charset="0"/>
              </a:rPr>
              <a:t>Label all collection and aliquot tubes </a:t>
            </a:r>
            <a:r>
              <a:rPr lang="en-GB" sz="3800" i="1" u="sng" dirty="0">
                <a:ea typeface="Verdana" pitchFamily="34" charset="0"/>
                <a:cs typeface="Verdana" pitchFamily="34" charset="0"/>
              </a:rPr>
              <a:t>before</a:t>
            </a:r>
            <a:r>
              <a:rPr lang="en-GB" sz="3800" dirty="0">
                <a:ea typeface="Verdana" pitchFamily="34" charset="0"/>
                <a:cs typeface="Verdana" pitchFamily="34" charset="0"/>
              </a:rPr>
              <a:t> cooling, collecting, processing or freezing samples</a:t>
            </a:r>
          </a:p>
          <a:p>
            <a:pPr>
              <a:buNone/>
            </a:pPr>
            <a:endParaRPr lang="en-GB" sz="3800" dirty="0">
              <a:ea typeface="Verdana" pitchFamily="34" charset="0"/>
              <a:cs typeface="Verdana" pitchFamily="34" charset="0"/>
            </a:endParaRPr>
          </a:p>
          <a:p>
            <a:r>
              <a:rPr lang="en-US" sz="3800" dirty="0">
                <a:ea typeface="Verdana" pitchFamily="34" charset="0"/>
                <a:cs typeface="Verdana" pitchFamily="34" charset="0"/>
              </a:rPr>
              <a:t>Label only </a:t>
            </a:r>
            <a:r>
              <a:rPr lang="en-US" sz="3800" i="1" u="sng" dirty="0">
                <a:ea typeface="Verdana" pitchFamily="34" charset="0"/>
                <a:cs typeface="Verdana" pitchFamily="34" charset="0"/>
              </a:rPr>
              <a:t>1</a:t>
            </a:r>
            <a:r>
              <a:rPr lang="en-US" sz="3800" dirty="0">
                <a:ea typeface="Verdana" pitchFamily="34" charset="0"/>
                <a:cs typeface="Verdana" pitchFamily="34" charset="0"/>
              </a:rPr>
              <a:t> subject’s tubes at a time to avoid mix-ups</a:t>
            </a:r>
          </a:p>
          <a:p>
            <a:pPr>
              <a:buNone/>
            </a:pPr>
            <a:endParaRPr lang="en-US" sz="3800" dirty="0">
              <a:ea typeface="Verdana" pitchFamily="34" charset="0"/>
              <a:cs typeface="Verdana" pitchFamily="34" charset="0"/>
            </a:endParaRPr>
          </a:p>
          <a:p>
            <a:r>
              <a:rPr lang="en-US" sz="3800" dirty="0">
                <a:ea typeface="Verdana" pitchFamily="34" charset="0"/>
                <a:cs typeface="Verdana" pitchFamily="34" charset="0"/>
              </a:rPr>
              <a:t>Wrap the label around the tube </a:t>
            </a:r>
            <a:r>
              <a:rPr lang="en-US" sz="3800" i="1" u="sng" dirty="0">
                <a:ea typeface="Verdana" pitchFamily="34" charset="0"/>
                <a:cs typeface="Verdana" pitchFamily="34" charset="0"/>
              </a:rPr>
              <a:t>horizontally</a:t>
            </a:r>
            <a:r>
              <a:rPr lang="en-US" sz="3800" dirty="0">
                <a:ea typeface="Verdana" pitchFamily="34" charset="0"/>
                <a:cs typeface="Verdana" pitchFamily="34" charset="0"/>
              </a:rPr>
              <a:t>. Label position is important for </a:t>
            </a:r>
            <a:r>
              <a:rPr lang="en-US" sz="3800" i="1" u="sng" dirty="0">
                <a:ea typeface="Verdana" pitchFamily="34" charset="0"/>
                <a:cs typeface="Verdana" pitchFamily="34" charset="0"/>
              </a:rPr>
              <a:t>all</a:t>
            </a:r>
            <a:r>
              <a:rPr lang="en-US" sz="3800" dirty="0">
                <a:ea typeface="Verdana" pitchFamily="34" charset="0"/>
                <a:cs typeface="Verdana" pitchFamily="34" charset="0"/>
              </a:rPr>
              <a:t> tube types</a:t>
            </a:r>
          </a:p>
          <a:p>
            <a:pPr>
              <a:buNone/>
            </a:pPr>
            <a:endParaRPr lang="en-US" sz="3800" dirty="0">
              <a:ea typeface="Verdana" pitchFamily="34" charset="0"/>
              <a:cs typeface="Verdana" pitchFamily="34" charset="0"/>
            </a:endParaRPr>
          </a:p>
          <a:p>
            <a:r>
              <a:rPr lang="en-US" sz="3800" dirty="0">
                <a:ea typeface="Verdana" pitchFamily="34" charset="0"/>
                <a:cs typeface="Verdana" pitchFamily="34" charset="0"/>
              </a:rPr>
              <a:t>Make sure the label is completely adhered by rolling between your fingers</a:t>
            </a:r>
          </a:p>
          <a:p>
            <a:endParaRPr lang="en-US" dirty="0"/>
          </a:p>
        </p:txBody>
      </p:sp>
      <p:pic>
        <p:nvPicPr>
          <p:cNvPr id="3" name="Picture 2">
            <a:extLst>
              <a:ext uri="{FF2B5EF4-FFF2-40B4-BE49-F238E27FC236}">
                <a16:creationId xmlns:a16="http://schemas.microsoft.com/office/drawing/2014/main" id="{5C51D172-E6D9-D6D1-63F2-584D0380D82D}"/>
              </a:ext>
            </a:extLst>
          </p:cNvPr>
          <p:cNvPicPr>
            <a:picLocks noChangeAspect="1"/>
          </p:cNvPicPr>
          <p:nvPr/>
        </p:nvPicPr>
        <p:blipFill>
          <a:blip r:embed="rId2"/>
          <a:stretch>
            <a:fillRect/>
          </a:stretch>
        </p:blipFill>
        <p:spPr>
          <a:xfrm>
            <a:off x="7814285" y="2486025"/>
            <a:ext cx="3029928" cy="2686050"/>
          </a:xfrm>
          <a:prstGeom prst="rect">
            <a:avLst/>
          </a:prstGeom>
        </p:spPr>
      </p:pic>
    </p:spTree>
    <p:extLst>
      <p:ext uri="{BB962C8B-B14F-4D97-AF65-F5344CB8AC3E}">
        <p14:creationId xmlns:p14="http://schemas.microsoft.com/office/powerpoint/2010/main" val="2589147467"/>
      </p:ext>
    </p:extLst>
  </p:cSld>
  <p:clrMapOvr>
    <a:masterClrMapping/>
  </p:clrMapOvr>
  <mc:AlternateContent xmlns:mc="http://schemas.openxmlformats.org/markup-compatibility/2006" xmlns:p14="http://schemas.microsoft.com/office/powerpoint/2010/main">
    <mc:Choice Requires="p14">
      <p:transition spd="slow" p14:dur="2000" advTm="53522"/>
    </mc:Choice>
    <mc:Fallback xmlns="">
      <p:transition spd="slow" advTm="5352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50EA1F-969D-DAE8-4C1A-D2579A8F0B6B}"/>
              </a:ext>
            </a:extLst>
          </p:cNvPr>
          <p:cNvSpPr txBox="1">
            <a:spLocks noGrp="1"/>
          </p:cNvSpPr>
          <p:nvPr>
            <p:ph type="title" idx="4294967295"/>
          </p:nvPr>
        </p:nvSpPr>
        <p:spPr>
          <a:xfrm>
            <a:off x="377071" y="2644170"/>
            <a:ext cx="11897403"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accent1">
                    <a:lumMod val="75000"/>
                  </a:schemeClr>
                </a:solidFill>
                <a:effectLst/>
                <a:uLnTx/>
                <a:uFillTx/>
                <a:latin typeface="+mn-lt"/>
                <a:ea typeface="+mn-ea"/>
                <a:cs typeface="+mn-cs"/>
              </a:rPr>
              <a:t>Handling/Processing </a:t>
            </a:r>
            <a:br>
              <a:rPr kumimoji="0" lang="en-US" sz="5400" b="1" i="0" u="none" strike="noStrike" kern="1200" cap="none" spc="0" normalizeH="0" baseline="0" noProof="0" dirty="0">
                <a:ln>
                  <a:noFill/>
                </a:ln>
                <a:solidFill>
                  <a:schemeClr val="accent1">
                    <a:lumMod val="75000"/>
                  </a:schemeClr>
                </a:solidFill>
                <a:effectLst/>
                <a:uLnTx/>
                <a:uFillTx/>
                <a:latin typeface="+mn-lt"/>
                <a:ea typeface="+mn-ea"/>
                <a:cs typeface="+mn-cs"/>
              </a:rPr>
            </a:br>
            <a:r>
              <a:rPr kumimoji="0" lang="en-US" sz="5400" b="1" i="0" u="none" strike="noStrike" kern="1200" cap="none" spc="0" normalizeH="0" baseline="0" noProof="0" dirty="0">
                <a:ln>
                  <a:noFill/>
                </a:ln>
                <a:solidFill>
                  <a:schemeClr val="accent1">
                    <a:lumMod val="75000"/>
                  </a:schemeClr>
                </a:solidFill>
                <a:effectLst/>
                <a:uLnTx/>
                <a:uFillTx/>
                <a:latin typeface="+mn-lt"/>
                <a:ea typeface="+mn-ea"/>
                <a:cs typeface="+mn-cs"/>
              </a:rPr>
              <a:t>Study Specimens </a:t>
            </a:r>
          </a:p>
        </p:txBody>
      </p:sp>
    </p:spTree>
    <p:extLst>
      <p:ext uri="{BB962C8B-B14F-4D97-AF65-F5344CB8AC3E}">
        <p14:creationId xmlns:p14="http://schemas.microsoft.com/office/powerpoint/2010/main" val="2058939822"/>
      </p:ext>
    </p:extLst>
  </p:cSld>
  <p:clrMapOvr>
    <a:masterClrMapping/>
  </p:clrMapOvr>
  <mc:AlternateContent xmlns:mc="http://schemas.openxmlformats.org/markup-compatibility/2006" xmlns:p14="http://schemas.microsoft.com/office/powerpoint/2010/main">
    <mc:Choice Requires="p14">
      <p:transition spd="slow" p14:dur="2000" advTm="6239"/>
    </mc:Choice>
    <mc:Fallback xmlns="">
      <p:transition spd="slow" advTm="623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3C22-2BDC-EB44-C487-30AA7CAD9508}"/>
              </a:ext>
            </a:extLst>
          </p:cNvPr>
          <p:cNvSpPr>
            <a:spLocks noGrp="1"/>
          </p:cNvSpPr>
          <p:nvPr>
            <p:ph type="title"/>
          </p:nvPr>
        </p:nvSpPr>
        <p:spPr/>
        <p:txBody>
          <a:bodyPr/>
          <a:lstStyle/>
          <a:p>
            <a:pPr algn="ctr"/>
            <a:r>
              <a:rPr lang="en-US" b="1" dirty="0">
                <a:solidFill>
                  <a:schemeClr val="accent1">
                    <a:lumMod val="75000"/>
                  </a:schemeClr>
                </a:solidFill>
              </a:rPr>
              <a:t>Blood Draw Order</a:t>
            </a:r>
          </a:p>
        </p:txBody>
      </p:sp>
      <p:graphicFrame>
        <p:nvGraphicFramePr>
          <p:cNvPr id="5" name="Content Placeholder 4">
            <a:extLst>
              <a:ext uri="{FF2B5EF4-FFF2-40B4-BE49-F238E27FC236}">
                <a16:creationId xmlns:a16="http://schemas.microsoft.com/office/drawing/2014/main" id="{61163E38-425D-37E7-B336-FF4A6B6E3FFF}"/>
              </a:ext>
            </a:extLst>
          </p:cNvPr>
          <p:cNvGraphicFramePr>
            <a:graphicFrameLocks noGrp="1"/>
          </p:cNvGraphicFramePr>
          <p:nvPr>
            <p:ph idx="1"/>
            <p:extLst>
              <p:ext uri="{D42A27DB-BD31-4B8C-83A1-F6EECF244321}">
                <p14:modId xmlns:p14="http://schemas.microsoft.com/office/powerpoint/2010/main" val="1190398697"/>
              </p:ext>
            </p:extLst>
          </p:nvPr>
        </p:nvGraphicFramePr>
        <p:xfrm>
          <a:off x="2007658" y="3134387"/>
          <a:ext cx="8442037" cy="3118112"/>
        </p:xfrm>
        <a:graphic>
          <a:graphicData uri="http://schemas.openxmlformats.org/drawingml/2006/table">
            <a:tbl>
              <a:tblPr firstRow="1" firstCol="1" bandRow="1"/>
              <a:tblGrid>
                <a:gridCol w="875471">
                  <a:extLst>
                    <a:ext uri="{9D8B030D-6E8A-4147-A177-3AD203B41FA5}">
                      <a16:colId xmlns:a16="http://schemas.microsoft.com/office/drawing/2014/main" val="4171987430"/>
                    </a:ext>
                  </a:extLst>
                </a:gridCol>
                <a:gridCol w="1438272">
                  <a:extLst>
                    <a:ext uri="{9D8B030D-6E8A-4147-A177-3AD203B41FA5}">
                      <a16:colId xmlns:a16="http://schemas.microsoft.com/office/drawing/2014/main" val="2450838164"/>
                    </a:ext>
                  </a:extLst>
                </a:gridCol>
                <a:gridCol w="625337">
                  <a:extLst>
                    <a:ext uri="{9D8B030D-6E8A-4147-A177-3AD203B41FA5}">
                      <a16:colId xmlns:a16="http://schemas.microsoft.com/office/drawing/2014/main" val="3479800129"/>
                    </a:ext>
                  </a:extLst>
                </a:gridCol>
                <a:gridCol w="1125605">
                  <a:extLst>
                    <a:ext uri="{9D8B030D-6E8A-4147-A177-3AD203B41FA5}">
                      <a16:colId xmlns:a16="http://schemas.microsoft.com/office/drawing/2014/main" val="1608358297"/>
                    </a:ext>
                  </a:extLst>
                </a:gridCol>
                <a:gridCol w="1125605">
                  <a:extLst>
                    <a:ext uri="{9D8B030D-6E8A-4147-A177-3AD203B41FA5}">
                      <a16:colId xmlns:a16="http://schemas.microsoft.com/office/drawing/2014/main" val="3089753427"/>
                    </a:ext>
                  </a:extLst>
                </a:gridCol>
                <a:gridCol w="1125605">
                  <a:extLst>
                    <a:ext uri="{9D8B030D-6E8A-4147-A177-3AD203B41FA5}">
                      <a16:colId xmlns:a16="http://schemas.microsoft.com/office/drawing/2014/main" val="3040884991"/>
                    </a:ext>
                  </a:extLst>
                </a:gridCol>
                <a:gridCol w="1063071">
                  <a:extLst>
                    <a:ext uri="{9D8B030D-6E8A-4147-A177-3AD203B41FA5}">
                      <a16:colId xmlns:a16="http://schemas.microsoft.com/office/drawing/2014/main" val="2782110416"/>
                    </a:ext>
                  </a:extLst>
                </a:gridCol>
                <a:gridCol w="1063071">
                  <a:extLst>
                    <a:ext uri="{9D8B030D-6E8A-4147-A177-3AD203B41FA5}">
                      <a16:colId xmlns:a16="http://schemas.microsoft.com/office/drawing/2014/main" val="3094335628"/>
                    </a:ext>
                  </a:extLst>
                </a:gridCol>
              </a:tblGrid>
              <a:tr h="845942">
                <a:tc>
                  <a:txBody>
                    <a:bodyPr/>
                    <a:lstStyle/>
                    <a:p>
                      <a:pPr marL="0" marR="0" algn="ctr">
                        <a:lnSpc>
                          <a:spcPct val="107000"/>
                        </a:lnSpc>
                        <a:spcBef>
                          <a:spcPts val="0"/>
                        </a:spcBef>
                        <a:spcAft>
                          <a:spcPts val="0"/>
                        </a:spcAft>
                      </a:pPr>
                      <a:r>
                        <a:rPr lang="en-US" sz="1200" b="1" kern="100" dirty="0">
                          <a:solidFill>
                            <a:srgbClr val="F8F9FA"/>
                          </a:solidFill>
                          <a:effectLst/>
                          <a:latin typeface="Calibri" panose="020F0502020204030204" pitchFamily="34" charset="0"/>
                          <a:ea typeface="Calibri" panose="020F0502020204030204" pitchFamily="34" charset="0"/>
                          <a:cs typeface="Calibri" panose="020F0502020204030204" pitchFamily="34" charset="0"/>
                        </a:rPr>
                        <a:t>Draw Order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kern="100" dirty="0">
                          <a:solidFill>
                            <a:srgbClr val="F8F9FA"/>
                          </a:solidFill>
                          <a:effectLst/>
                          <a:latin typeface="Calibri" panose="020F0502020204030204" pitchFamily="34" charset="0"/>
                          <a:ea typeface="Calibri" panose="020F0502020204030204" pitchFamily="34" charset="0"/>
                          <a:cs typeface="Calibri" panose="020F0502020204030204" pitchFamily="34" charset="0"/>
                        </a:rPr>
                        <a:t>Collection Tube</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kern="100">
                          <a:solidFill>
                            <a:srgbClr val="F8F9FA"/>
                          </a:solidFill>
                          <a:effectLst/>
                          <a:latin typeface="Calibri" panose="020F0502020204030204" pitchFamily="34" charset="0"/>
                          <a:ea typeface="Calibri" panose="020F0502020204030204" pitchFamily="34" charset="0"/>
                          <a:cs typeface="Calibri" panose="020F0502020204030204" pitchFamily="34" charset="0"/>
                        </a:rPr>
                        <a:t>Drawn At</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kern="100">
                          <a:solidFill>
                            <a:srgbClr val="F8F9FA"/>
                          </a:solidFill>
                          <a:effectLst/>
                          <a:latin typeface="Calibri" panose="020F0502020204030204" pitchFamily="34" charset="0"/>
                          <a:ea typeface="Calibri" panose="020F0502020204030204" pitchFamily="34" charset="0"/>
                          <a:cs typeface="Calibri" panose="020F0502020204030204" pitchFamily="34" charset="0"/>
                        </a:rPr>
                        <a:t>Specimen Type</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kern="100">
                          <a:solidFill>
                            <a:srgbClr val="F8F9FA"/>
                          </a:solidFill>
                          <a:effectLst/>
                          <a:latin typeface="Calibri" panose="020F0502020204030204" pitchFamily="34" charset="0"/>
                          <a:ea typeface="Calibri" panose="020F0502020204030204" pitchFamily="34" charset="0"/>
                          <a:cs typeface="Calibri" panose="020F0502020204030204" pitchFamily="34" charset="0"/>
                        </a:rPr>
                        <a:t>Aliquot Volume</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kern="100">
                          <a:solidFill>
                            <a:srgbClr val="F8F9FA"/>
                          </a:solidFill>
                          <a:effectLst/>
                          <a:latin typeface="Calibri" panose="020F0502020204030204" pitchFamily="34" charset="0"/>
                          <a:ea typeface="Calibri" panose="020F0502020204030204" pitchFamily="34" charset="0"/>
                          <a:cs typeface="Calibri" panose="020F0502020204030204" pitchFamily="34" charset="0"/>
                        </a:rPr>
                        <a:t>Total Number of Aliquots</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kern="100">
                          <a:solidFill>
                            <a:srgbClr val="F8F9FA"/>
                          </a:solidFill>
                          <a:effectLst/>
                          <a:latin typeface="Calibri" panose="020F0502020204030204" pitchFamily="34" charset="0"/>
                          <a:ea typeface="Calibri" panose="020F0502020204030204" pitchFamily="34" charset="0"/>
                          <a:cs typeface="Calibri" panose="020F0502020204030204" pitchFamily="34" charset="0"/>
                        </a:rPr>
                        <a:t>Shipping Destination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kern="100">
                          <a:solidFill>
                            <a:srgbClr val="F8F9FA"/>
                          </a:solidFill>
                          <a:effectLst/>
                          <a:latin typeface="Calibri" panose="020F0502020204030204" pitchFamily="34" charset="0"/>
                          <a:ea typeface="Calibri" panose="020F0502020204030204" pitchFamily="34" charset="0"/>
                          <a:cs typeface="Calibri" panose="020F0502020204030204" pitchFamily="34" charset="0"/>
                        </a:rPr>
                        <a:t>Shipping Temperature</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extLst>
                  <a:ext uri="{0D108BD9-81ED-4DB2-BD59-A6C34878D82A}">
                    <a16:rowId xmlns:a16="http://schemas.microsoft.com/office/drawing/2014/main" val="1281652786"/>
                  </a:ext>
                </a:extLst>
              </a:tr>
              <a:tr h="536218">
                <a:tc rowSpan="3">
                  <a:txBody>
                    <a:bodyPr/>
                    <a:lstStyle/>
                    <a:p>
                      <a:pPr marL="0" marR="0" algn="ctr">
                        <a:lnSpc>
                          <a:spcPct val="107000"/>
                        </a:lnSpc>
                        <a:spcBef>
                          <a:spcPts val="0"/>
                        </a:spcBef>
                        <a:spcAft>
                          <a:spcPts val="0"/>
                        </a:spcAft>
                      </a:pPr>
                      <a:r>
                        <a:rPr lang="en-US" sz="12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rowSpan="3">
                  <a:txBody>
                    <a:bodyPr/>
                    <a:lstStyle/>
                    <a:p>
                      <a:pPr marL="0" marR="0" algn="ctr">
                        <a:lnSpc>
                          <a:spcPct val="107000"/>
                        </a:lnSpc>
                        <a:spcBef>
                          <a:spcPts val="0"/>
                        </a:spcBef>
                        <a:spcAft>
                          <a:spcPts val="0"/>
                        </a:spcAft>
                      </a:pPr>
                      <a:r>
                        <a:rPr lang="en-US" sz="12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3 EDTA (Purple-Top) Blood Collection Tubes (10 ml)</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rowSpan="3">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Each visit</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Plasma</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1.8 ml</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UPenn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733538995"/>
                  </a:ext>
                </a:extLst>
              </a:tr>
              <a:tr h="53621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Plasma</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0.5 ml</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26</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UPenn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3437028180"/>
                  </a:ext>
                </a:extLst>
              </a:tr>
              <a:tr h="405433">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Buffy Coat</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~1.0 ml</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3</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NCRAD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3084686537"/>
                  </a:ext>
                </a:extLst>
              </a:tr>
              <a:tr h="794301">
                <a:tc>
                  <a:txBody>
                    <a:bodyPr/>
                    <a:lstStyle/>
                    <a:p>
                      <a:pPr marL="0" marR="0" algn="ctr">
                        <a:lnSpc>
                          <a:spcPct val="107000"/>
                        </a:lnSpc>
                        <a:spcBef>
                          <a:spcPts val="0"/>
                        </a:spcBef>
                        <a:spcAft>
                          <a:spcPts val="0"/>
                        </a:spcAft>
                      </a:pPr>
                      <a:r>
                        <a:rPr lang="en-US" sz="12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1 PAXgene</a:t>
                      </a:r>
                      <a:r>
                        <a:rPr lang="en-US" sz="1200" b="1" kern="10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TM</a:t>
                      </a:r>
                      <a:r>
                        <a:rPr lang="en-US" sz="1200" b="1"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 Blood Collection Tube (2.5 ml)</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Each visit</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Whole Blood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NCRAD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Frozen</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32463935"/>
                  </a:ext>
                </a:extLst>
              </a:tr>
            </a:tbl>
          </a:graphicData>
        </a:graphic>
      </p:graphicFrame>
      <p:sp>
        <p:nvSpPr>
          <p:cNvPr id="4" name="TextBox 3">
            <a:extLst>
              <a:ext uri="{FF2B5EF4-FFF2-40B4-BE49-F238E27FC236}">
                <a16:creationId xmlns:a16="http://schemas.microsoft.com/office/drawing/2014/main" id="{19652175-2BB6-2FA8-D56E-90CED178530B}"/>
              </a:ext>
            </a:extLst>
          </p:cNvPr>
          <p:cNvSpPr txBox="1"/>
          <p:nvPr/>
        </p:nvSpPr>
        <p:spPr>
          <a:xfrm>
            <a:off x="3186953" y="1573268"/>
            <a:ext cx="6094206" cy="923330"/>
          </a:xfrm>
          <a:prstGeom prst="rect">
            <a:avLst/>
          </a:prstGeom>
          <a:noFill/>
        </p:spPr>
        <p:txBody>
          <a:bodyPr wrap="square">
            <a:spAutoFit/>
          </a:bodyPr>
          <a:lstStyle/>
          <a:p>
            <a:r>
              <a:rPr lang="en-US" dirty="0">
                <a:solidFill>
                  <a:srgbClr val="FF0000"/>
                </a:solidFill>
              </a:rPr>
              <a:t>FASTING OVERNIGHT (MINIMUM 6 HOURS) IS REQUIRED FOR PLASMA SAMPLE COLLECTION. ONLY WATER IS PERMITTED UNTIL THESE BLOOD DRAWS ARE COMPLETED. </a:t>
            </a:r>
          </a:p>
        </p:txBody>
      </p:sp>
      <p:sp>
        <p:nvSpPr>
          <p:cNvPr id="6" name="Rectangle 5">
            <a:extLst>
              <a:ext uri="{FF2B5EF4-FFF2-40B4-BE49-F238E27FC236}">
                <a16:creationId xmlns:a16="http://schemas.microsoft.com/office/drawing/2014/main" id="{44D4D790-D00A-2DE3-2C29-DA937762B71E}"/>
              </a:ext>
              <a:ext uri="{C183D7F6-B498-43B3-948B-1728B52AA6E4}">
                <adec:decorative xmlns:adec="http://schemas.microsoft.com/office/drawing/2017/decorative" val="1"/>
              </a:ext>
            </a:extLst>
          </p:cNvPr>
          <p:cNvSpPr/>
          <p:nvPr/>
        </p:nvSpPr>
        <p:spPr>
          <a:xfrm>
            <a:off x="2910841" y="1372151"/>
            <a:ext cx="6497619" cy="1325563"/>
          </a:xfrm>
          <a:prstGeom prst="rect">
            <a:avLst/>
          </a:prstGeom>
          <a:noFill/>
          <a:ln w="57150" cap="flat" cmpd="sng" algn="ctr">
            <a:solidFill>
              <a:schemeClr val="accent5">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Tree>
    <p:extLst>
      <p:ext uri="{BB962C8B-B14F-4D97-AF65-F5344CB8AC3E}">
        <p14:creationId xmlns:p14="http://schemas.microsoft.com/office/powerpoint/2010/main" val="3239371650"/>
      </p:ext>
    </p:extLst>
  </p:cSld>
  <p:clrMapOvr>
    <a:masterClrMapping/>
  </p:clrMapOvr>
  <mc:AlternateContent xmlns:mc="http://schemas.openxmlformats.org/markup-compatibility/2006" xmlns:p14="http://schemas.microsoft.com/office/powerpoint/2010/main">
    <mc:Choice Requires="p14">
      <p:transition spd="slow" p14:dur="2000" advTm="18600"/>
    </mc:Choice>
    <mc:Fallback xmlns="">
      <p:transition spd="slow" advTm="186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3547" y="209379"/>
            <a:ext cx="8551992" cy="1143000"/>
          </a:xfrm>
        </p:spPr>
        <p:txBody>
          <a:bodyPr>
            <a:normAutofit fontScale="90000"/>
          </a:bodyPr>
          <a:lstStyle/>
          <a:p>
            <a:r>
              <a:rPr lang="en-US" b="1" u="sng" dirty="0"/>
              <a:t>Training Overview: DoD-ADBI</a:t>
            </a:r>
          </a:p>
        </p:txBody>
      </p:sp>
      <p:sp>
        <p:nvSpPr>
          <p:cNvPr id="3" name="Content Placeholder 2"/>
          <p:cNvSpPr>
            <a:spLocks noGrp="1"/>
          </p:cNvSpPr>
          <p:nvPr>
            <p:ph idx="1"/>
          </p:nvPr>
        </p:nvSpPr>
        <p:spPr>
          <a:xfrm>
            <a:off x="2905179" y="1673343"/>
            <a:ext cx="5282514" cy="4343400"/>
          </a:xfrm>
        </p:spPr>
        <p:txBody>
          <a:bodyPr>
            <a:normAutofit/>
          </a:bodyPr>
          <a:lstStyle/>
          <a:p>
            <a:r>
              <a:rPr lang="en-US" dirty="0"/>
              <a:t>Study Overview</a:t>
            </a:r>
          </a:p>
          <a:p>
            <a:r>
              <a:rPr lang="en-US" dirty="0"/>
              <a:t>Kit Review</a:t>
            </a:r>
          </a:p>
          <a:p>
            <a:r>
              <a:rPr lang="en-US" dirty="0"/>
              <a:t>Sample Collection and Processing</a:t>
            </a:r>
          </a:p>
          <a:p>
            <a:r>
              <a:rPr lang="en-US" dirty="0"/>
              <a:t>Sample Shipping</a:t>
            </a:r>
          </a:p>
          <a:p>
            <a:r>
              <a:rPr lang="en-US" dirty="0"/>
              <a:t>Sample Forms</a:t>
            </a:r>
          </a:p>
          <a:p>
            <a:r>
              <a:rPr lang="en-US" dirty="0"/>
              <a:t>NCRAD Website</a:t>
            </a:r>
          </a:p>
          <a:p>
            <a:r>
              <a:rPr lang="en-US" dirty="0"/>
              <a:t>Common Nonconformance Issues</a:t>
            </a:r>
          </a:p>
          <a:p>
            <a:r>
              <a:rPr lang="en-US" dirty="0"/>
              <a:t>Questions?</a:t>
            </a:r>
          </a:p>
        </p:txBody>
      </p:sp>
      <p:sp>
        <p:nvSpPr>
          <p:cNvPr id="4" name="Rectangle 3">
            <a:extLst>
              <a:ext uri="{FF2B5EF4-FFF2-40B4-BE49-F238E27FC236}">
                <a16:creationId xmlns:a16="http://schemas.microsoft.com/office/drawing/2014/main" id="{E10FE847-BD96-3FF1-3147-D471CFF21EB9}"/>
              </a:ext>
              <a:ext uri="{C183D7F6-B498-43B3-948B-1728B52AA6E4}">
                <adec:decorative xmlns:adec="http://schemas.microsoft.com/office/drawing/2017/decorative" val="1"/>
              </a:ext>
            </a:extLst>
          </p:cNvPr>
          <p:cNvSpPr/>
          <p:nvPr/>
        </p:nvSpPr>
        <p:spPr>
          <a:xfrm>
            <a:off x="2669309" y="1577857"/>
            <a:ext cx="5754254" cy="4664364"/>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1996640668"/>
      </p:ext>
    </p:extLst>
  </p:cSld>
  <p:clrMapOvr>
    <a:masterClrMapping/>
  </p:clrMapOvr>
  <mc:AlternateContent xmlns:mc="http://schemas.openxmlformats.org/markup-compatibility/2006" xmlns:p14="http://schemas.microsoft.com/office/powerpoint/2010/main">
    <mc:Choice Requires="p14">
      <p:transition spd="slow" p14:dur="2000" advTm="18674"/>
    </mc:Choice>
    <mc:Fallback xmlns="">
      <p:transition spd="slow" advTm="1867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10" y="-67983"/>
            <a:ext cx="10515600" cy="1325563"/>
          </a:xfrm>
        </p:spPr>
        <p:txBody>
          <a:bodyPr/>
          <a:lstStyle/>
          <a:p>
            <a:pPr algn="ctr"/>
            <a:r>
              <a:rPr lang="en-US" b="1" dirty="0">
                <a:solidFill>
                  <a:schemeClr val="accent1">
                    <a:lumMod val="75000"/>
                  </a:schemeClr>
                </a:solidFill>
              </a:rPr>
              <a:t>Plasma Collection</a:t>
            </a:r>
          </a:p>
        </p:txBody>
      </p:sp>
      <p:pic>
        <p:nvPicPr>
          <p:cNvPr id="5" name="Picture 4" descr="A photo of an EDTA tube post-centrifugation. The layers of the centrifuged blood are clear: yellow-tinted plasma is at the top, a thin, red layer of buffy coat is below, and a dark red layer of red blood cells is at the bottom."/>
          <p:cNvPicPr/>
          <p:nvPr/>
        </p:nvPicPr>
        <p:blipFill rotWithShape="1">
          <a:blip r:embed="rId2">
            <a:extLst>
              <a:ext uri="{28A0092B-C50C-407E-A947-70E740481C1C}">
                <a14:useLocalDpi xmlns:a14="http://schemas.microsoft.com/office/drawing/2010/main" val="0"/>
              </a:ext>
            </a:extLst>
          </a:blip>
          <a:srcRect t="2048"/>
          <a:stretch/>
        </p:blipFill>
        <p:spPr>
          <a:xfrm>
            <a:off x="2899719" y="1690688"/>
            <a:ext cx="767149" cy="2659655"/>
          </a:xfrm>
          <a:prstGeom prst="rect">
            <a:avLst/>
          </a:prstGeom>
        </p:spPr>
      </p:pic>
      <p:pic>
        <p:nvPicPr>
          <p:cNvPr id="7" name="Picture 6" descr="A photo of an EDTA tube post-centrifugation. The photo shows how the plasma is pipetted out of the tube.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1429" y="2135464"/>
            <a:ext cx="2641600" cy="1714500"/>
          </a:xfrm>
          <a:prstGeom prst="rect">
            <a:avLst/>
          </a:prstGeom>
          <a:noFill/>
          <a:ln>
            <a:noFill/>
          </a:ln>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sp>
        <p:nvSpPr>
          <p:cNvPr id="9" name="TextBox 8"/>
          <p:cNvSpPr txBox="1"/>
          <p:nvPr/>
        </p:nvSpPr>
        <p:spPr>
          <a:xfrm>
            <a:off x="7697591" y="3562431"/>
            <a:ext cx="2296055" cy="369332"/>
          </a:xfrm>
          <a:prstGeom prst="rect">
            <a:avLst/>
          </a:prstGeom>
          <a:noFill/>
        </p:spPr>
        <p:txBody>
          <a:bodyPr wrap="square" rtlCol="0">
            <a:spAutoFit/>
          </a:bodyPr>
          <a:lstStyle/>
          <a:p>
            <a:r>
              <a:rPr lang="en-US" dirty="0"/>
              <a:t>Create up to 8 aliquots</a:t>
            </a:r>
          </a:p>
        </p:txBody>
      </p:sp>
      <p:pic>
        <p:nvPicPr>
          <p:cNvPr id="11" name="Picture 10" descr="A photo of 4 purple cryovials. The cryovials are used to hold the aliquoted plasma. "/>
          <p:cNvPicPr/>
          <p:nvPr/>
        </p:nvPicPr>
        <p:blipFill rotWithShape="1">
          <a:blip r:embed="rId4" cstate="print">
            <a:extLst>
              <a:ext uri="{28A0092B-C50C-407E-A947-70E740481C1C}">
                <a14:useLocalDpi xmlns:a14="http://schemas.microsoft.com/office/drawing/2010/main" val="0"/>
              </a:ext>
            </a:extLst>
          </a:blip>
          <a:srcRect t="27718" r="63676" b="43332"/>
          <a:stretch/>
        </p:blipFill>
        <p:spPr bwMode="auto">
          <a:xfrm>
            <a:off x="8058906" y="2524719"/>
            <a:ext cx="1573426" cy="935990"/>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AE8FA77-755D-4BE4-7A96-7EB9CC643114}"/>
              </a:ext>
            </a:extLst>
          </p:cNvPr>
          <p:cNvSpPr txBox="1"/>
          <p:nvPr/>
        </p:nvSpPr>
        <p:spPr>
          <a:xfrm>
            <a:off x="754310" y="5617482"/>
            <a:ext cx="10284903" cy="646331"/>
          </a:xfrm>
          <a:prstGeom prst="rect">
            <a:avLst/>
          </a:prstGeom>
          <a:noFill/>
        </p:spPr>
        <p:txBody>
          <a:bodyPr wrap="square" rtlCol="0">
            <a:spAutoFit/>
          </a:bodyPr>
          <a:lstStyle/>
          <a:p>
            <a:r>
              <a:rPr lang="en-US" dirty="0">
                <a:solidFill>
                  <a:srgbClr val="FF0000"/>
                </a:solidFill>
              </a:rPr>
              <a:t>Please Note: For DOD-ADBI there could be up to eight 0.5ml aliquots created per 10ml EDTA tube. Please refer to the blood process schematic. </a:t>
            </a:r>
          </a:p>
        </p:txBody>
      </p:sp>
    </p:spTree>
    <p:extLst>
      <p:ext uri="{BB962C8B-B14F-4D97-AF65-F5344CB8AC3E}">
        <p14:creationId xmlns:p14="http://schemas.microsoft.com/office/powerpoint/2010/main" val="3081194783"/>
      </p:ext>
    </p:extLst>
  </p:cSld>
  <p:clrMapOvr>
    <a:masterClrMapping/>
  </p:clrMapOvr>
  <mc:AlternateContent xmlns:mc="http://schemas.openxmlformats.org/markup-compatibility/2006" xmlns:p14="http://schemas.microsoft.com/office/powerpoint/2010/main">
    <mc:Choice Requires="p14">
      <p:transition spd="slow" p14:dur="2000" advTm="49613"/>
    </mc:Choice>
    <mc:Fallback xmlns="">
      <p:transition spd="slow" advTm="4961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261446D8-C127-89FA-52D4-1F744B29F1FA}"/>
              </a:ext>
              <a:ext uri="{C183D7F6-B498-43B3-948B-1728B52AA6E4}">
                <adec:decorative xmlns:adec="http://schemas.microsoft.com/office/drawing/2017/decorative" val="1"/>
              </a:ext>
            </a:extLst>
          </p:cNvPr>
          <p:cNvSpPr txBox="1"/>
          <p:nvPr/>
        </p:nvSpPr>
        <p:spPr>
          <a:xfrm>
            <a:off x="1627920" y="1354816"/>
            <a:ext cx="914507" cy="369332"/>
          </a:xfrm>
          <a:prstGeom prst="rect">
            <a:avLst/>
          </a:prstGeom>
          <a:noFill/>
          <a:ln w="38100" cap="flat" cmpd="sng" algn="ctr">
            <a:solidFill>
              <a:srgbClr val="00629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solidFill>
                <a:srgbClr val="00843D"/>
              </a:solidFill>
            </a:endParaRPr>
          </a:p>
        </p:txBody>
      </p:sp>
      <p:sp>
        <p:nvSpPr>
          <p:cNvPr id="2" name="TextBox 1">
            <a:extLst>
              <a:ext uri="{FF2B5EF4-FFF2-40B4-BE49-F238E27FC236}">
                <a16:creationId xmlns:a16="http://schemas.microsoft.com/office/drawing/2014/main" id="{EE3D6C86-FE7D-ED03-8EFE-B118C2F9441D}"/>
              </a:ext>
              <a:ext uri="{C183D7F6-B498-43B3-948B-1728B52AA6E4}">
                <adec:decorative xmlns:adec="http://schemas.microsoft.com/office/drawing/2017/decorative" val="1"/>
              </a:ext>
            </a:extLst>
          </p:cNvPr>
          <p:cNvSpPr txBox="1"/>
          <p:nvPr/>
        </p:nvSpPr>
        <p:spPr>
          <a:xfrm>
            <a:off x="390946" y="1353119"/>
            <a:ext cx="871204" cy="369332"/>
          </a:xfrm>
          <a:prstGeom prst="rect">
            <a:avLst/>
          </a:prstGeom>
          <a:noFill/>
          <a:ln w="38100" cap="flat" cmpd="sng" algn="ctr">
            <a:solidFill>
              <a:srgbClr val="00629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solidFill>
                <a:srgbClr val="00843D"/>
              </a:solidFill>
            </a:endParaRPr>
          </a:p>
        </p:txBody>
      </p:sp>
      <p:sp>
        <p:nvSpPr>
          <p:cNvPr id="98" name="TextBox 97">
            <a:extLst>
              <a:ext uri="{FF2B5EF4-FFF2-40B4-BE49-F238E27FC236}">
                <a16:creationId xmlns:a16="http://schemas.microsoft.com/office/drawing/2014/main" id="{437FBDFD-B5CF-AE41-62D3-4F19D35A38CB}"/>
              </a:ext>
              <a:ext uri="{C183D7F6-B498-43B3-948B-1728B52AA6E4}">
                <adec:decorative xmlns:adec="http://schemas.microsoft.com/office/drawing/2017/decorative" val="1"/>
              </a:ext>
            </a:extLst>
          </p:cNvPr>
          <p:cNvSpPr txBox="1"/>
          <p:nvPr/>
        </p:nvSpPr>
        <p:spPr>
          <a:xfrm>
            <a:off x="4450292" y="1370185"/>
            <a:ext cx="871204" cy="369332"/>
          </a:xfrm>
          <a:prstGeom prst="rect">
            <a:avLst/>
          </a:prstGeom>
          <a:noFill/>
          <a:ln w="38100" cap="flat" cmpd="sng" algn="ctr">
            <a:solidFill>
              <a:srgbClr val="00629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solidFill>
                <a:srgbClr val="00843D"/>
              </a:solidFill>
            </a:endParaRPr>
          </a:p>
        </p:txBody>
      </p:sp>
      <p:sp>
        <p:nvSpPr>
          <p:cNvPr id="99" name="TextBox 98">
            <a:extLst>
              <a:ext uri="{FF2B5EF4-FFF2-40B4-BE49-F238E27FC236}">
                <a16:creationId xmlns:a16="http://schemas.microsoft.com/office/drawing/2014/main" id="{B0803193-1093-F9FC-5A6D-BEC3E7F354EF}"/>
              </a:ext>
              <a:ext uri="{C183D7F6-B498-43B3-948B-1728B52AA6E4}">
                <adec:decorative xmlns:adec="http://schemas.microsoft.com/office/drawing/2017/decorative" val="1"/>
              </a:ext>
            </a:extLst>
          </p:cNvPr>
          <p:cNvSpPr txBox="1"/>
          <p:nvPr/>
        </p:nvSpPr>
        <p:spPr>
          <a:xfrm>
            <a:off x="6065728" y="1345011"/>
            <a:ext cx="871204" cy="369332"/>
          </a:xfrm>
          <a:prstGeom prst="rect">
            <a:avLst/>
          </a:prstGeom>
          <a:noFill/>
          <a:ln w="38100" cap="flat" cmpd="sng" algn="ctr">
            <a:solidFill>
              <a:srgbClr val="00629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algn="ctr"/>
            <a:endParaRPr lang="en-US" dirty="0">
              <a:solidFill>
                <a:srgbClr val="00843D"/>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0736" y="1795714"/>
            <a:ext cx="561975" cy="2524125"/>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57472" y="1844597"/>
            <a:ext cx="533400" cy="2524125"/>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99133" y="1746807"/>
            <a:ext cx="533400" cy="252412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10800000">
            <a:off x="3429157" y="1772818"/>
            <a:ext cx="533400" cy="2524125"/>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47330" y="1885665"/>
            <a:ext cx="456425" cy="1921402"/>
          </a:xfrm>
          <a:prstGeom prst="rect">
            <a:avLst/>
          </a:prstGeom>
        </p:spPr>
      </p:pic>
      <p:sp>
        <p:nvSpPr>
          <p:cNvPr id="10" name="TextBox 9"/>
          <p:cNvSpPr txBox="1"/>
          <p:nvPr/>
        </p:nvSpPr>
        <p:spPr>
          <a:xfrm>
            <a:off x="409490" y="1385641"/>
            <a:ext cx="899274" cy="307777"/>
          </a:xfrm>
          <a:prstGeom prst="rect">
            <a:avLst/>
          </a:prstGeom>
          <a:noFill/>
        </p:spPr>
        <p:txBody>
          <a:bodyPr wrap="square" rtlCol="0">
            <a:spAutoFit/>
          </a:bodyPr>
          <a:lstStyle/>
          <a:p>
            <a:pPr algn="ctr"/>
            <a:r>
              <a:rPr lang="en-US" sz="1400" b="1" dirty="0"/>
              <a:t>Step One</a:t>
            </a:r>
          </a:p>
        </p:txBody>
      </p:sp>
      <p:sp>
        <p:nvSpPr>
          <p:cNvPr id="11" name="TextBox 10"/>
          <p:cNvSpPr txBox="1"/>
          <p:nvPr/>
        </p:nvSpPr>
        <p:spPr>
          <a:xfrm>
            <a:off x="1649799" y="1387584"/>
            <a:ext cx="899274" cy="307777"/>
          </a:xfrm>
          <a:prstGeom prst="rect">
            <a:avLst/>
          </a:prstGeom>
          <a:noFill/>
        </p:spPr>
        <p:txBody>
          <a:bodyPr wrap="square" rtlCol="0">
            <a:spAutoFit/>
          </a:bodyPr>
          <a:lstStyle/>
          <a:p>
            <a:pPr algn="ctr"/>
            <a:r>
              <a:rPr lang="en-US" sz="1400" b="1" dirty="0"/>
              <a:t>Step Two</a:t>
            </a:r>
          </a:p>
        </p:txBody>
      </p:sp>
      <p:sp>
        <p:nvSpPr>
          <p:cNvPr id="12" name="TextBox 11"/>
          <p:cNvSpPr txBox="1"/>
          <p:nvPr/>
        </p:nvSpPr>
        <p:spPr>
          <a:xfrm>
            <a:off x="2991650" y="1380669"/>
            <a:ext cx="1007757" cy="307777"/>
          </a:xfrm>
          <a:prstGeom prst="rect">
            <a:avLst/>
          </a:prstGeom>
          <a:noFill/>
        </p:spPr>
        <p:txBody>
          <a:bodyPr wrap="square" rtlCol="0">
            <a:spAutoFit/>
          </a:bodyPr>
          <a:lstStyle/>
          <a:p>
            <a:r>
              <a:rPr lang="en-US" sz="1400" b="1" dirty="0"/>
              <a:t>Step Three</a:t>
            </a:r>
          </a:p>
        </p:txBody>
      </p:sp>
      <p:sp>
        <p:nvSpPr>
          <p:cNvPr id="14" name="TextBox 13"/>
          <p:cNvSpPr txBox="1"/>
          <p:nvPr/>
        </p:nvSpPr>
        <p:spPr>
          <a:xfrm>
            <a:off x="10607425" y="4222204"/>
            <a:ext cx="1012604" cy="307777"/>
          </a:xfrm>
          <a:prstGeom prst="rect">
            <a:avLst/>
          </a:prstGeom>
          <a:noFill/>
        </p:spPr>
        <p:txBody>
          <a:bodyPr wrap="square" rtlCol="0">
            <a:spAutoFit/>
          </a:bodyPr>
          <a:lstStyle/>
          <a:p>
            <a:r>
              <a:rPr lang="en-US" sz="1400" b="1" dirty="0"/>
              <a:t>Step Seven</a:t>
            </a:r>
          </a:p>
        </p:txBody>
      </p:sp>
      <p:sp>
        <p:nvSpPr>
          <p:cNvPr id="15" name="TextBox 14"/>
          <p:cNvSpPr txBox="1"/>
          <p:nvPr/>
        </p:nvSpPr>
        <p:spPr>
          <a:xfrm>
            <a:off x="87507" y="4489171"/>
            <a:ext cx="1420226" cy="1800493"/>
          </a:xfrm>
          <a:prstGeom prst="rect">
            <a:avLst/>
          </a:prstGeom>
          <a:noFill/>
        </p:spPr>
        <p:txBody>
          <a:bodyPr wrap="square" rtlCol="0">
            <a:spAutoFit/>
          </a:bodyPr>
          <a:lstStyle/>
          <a:p>
            <a:pPr marL="171450" indent="-171450">
              <a:buClr>
                <a:srgbClr val="006298"/>
              </a:buClr>
              <a:buFont typeface="Wingdings" panose="05000000000000000000" pitchFamily="2" charset="2"/>
              <a:buChar char="Ø"/>
            </a:pPr>
            <a:r>
              <a:rPr lang="en-US" sz="1100" b="1" dirty="0"/>
              <a:t>Store tubes at room temp.</a:t>
            </a:r>
          </a:p>
          <a:p>
            <a:pPr marL="171450" indent="-171450">
              <a:buClr>
                <a:srgbClr val="006298"/>
              </a:buClr>
              <a:buFont typeface="Wingdings" panose="05000000000000000000" pitchFamily="2" charset="2"/>
              <a:buChar char="Ø"/>
            </a:pPr>
            <a:r>
              <a:rPr lang="en-US" sz="1100" b="1" dirty="0"/>
              <a:t>Check expiration date on collection tubes.</a:t>
            </a:r>
          </a:p>
          <a:p>
            <a:pPr marL="171450" indent="-171450">
              <a:buClr>
                <a:srgbClr val="006298"/>
              </a:buClr>
              <a:buFont typeface="Wingdings" panose="05000000000000000000" pitchFamily="2" charset="2"/>
              <a:buChar char="Ø"/>
            </a:pPr>
            <a:r>
              <a:rPr lang="en-US" sz="1100" b="1" dirty="0"/>
              <a:t>Label tubes with preprinted labels prior to blood draw.</a:t>
            </a:r>
          </a:p>
          <a:p>
            <a:pPr marL="285750" indent="-285750">
              <a:buClr>
                <a:srgbClr val="006298"/>
              </a:buClr>
              <a:buFont typeface="Arial" panose="020B0604020202020204" pitchFamily="34" charset="0"/>
              <a:buChar char="•"/>
            </a:pPr>
            <a:endParaRPr lang="en-US" sz="1200" b="1" dirty="0"/>
          </a:p>
        </p:txBody>
      </p:sp>
      <p:sp>
        <p:nvSpPr>
          <p:cNvPr id="16" name="TextBox 15"/>
          <p:cNvSpPr txBox="1"/>
          <p:nvPr/>
        </p:nvSpPr>
        <p:spPr>
          <a:xfrm>
            <a:off x="1487614" y="4489171"/>
            <a:ext cx="1232021" cy="1446550"/>
          </a:xfrm>
          <a:prstGeom prst="rect">
            <a:avLst/>
          </a:prstGeom>
          <a:noFill/>
        </p:spPr>
        <p:txBody>
          <a:bodyPr wrap="square" rtlCol="0">
            <a:spAutoFit/>
          </a:bodyPr>
          <a:lstStyle/>
          <a:p>
            <a:pPr marL="171450" indent="-171450">
              <a:buClr>
                <a:srgbClr val="006298"/>
              </a:buClr>
              <a:buFont typeface="Wingdings" panose="05000000000000000000" pitchFamily="2" charset="2"/>
              <a:buChar char="Ø"/>
            </a:pPr>
            <a:r>
              <a:rPr lang="en-US" sz="1100" b="1" dirty="0"/>
              <a:t>Collect blood in EDTA Tubes allowing blood to flow for 10 seconds and ensuring blood flow has stopped.</a:t>
            </a:r>
          </a:p>
        </p:txBody>
      </p:sp>
      <p:sp>
        <p:nvSpPr>
          <p:cNvPr id="17" name="TextBox 16"/>
          <p:cNvSpPr txBox="1"/>
          <p:nvPr/>
        </p:nvSpPr>
        <p:spPr>
          <a:xfrm>
            <a:off x="2778389" y="4483097"/>
            <a:ext cx="1232021" cy="1107996"/>
          </a:xfrm>
          <a:prstGeom prst="rect">
            <a:avLst/>
          </a:prstGeom>
          <a:noFill/>
        </p:spPr>
        <p:txBody>
          <a:bodyPr wrap="square" rtlCol="0">
            <a:spAutoFit/>
          </a:bodyPr>
          <a:lstStyle/>
          <a:p>
            <a:pPr marL="171450" indent="-171450">
              <a:buClr>
                <a:srgbClr val="006298"/>
              </a:buClr>
              <a:buFont typeface="Wingdings" panose="05000000000000000000" pitchFamily="2" charset="2"/>
              <a:buChar char="Ø"/>
            </a:pPr>
            <a:r>
              <a:rPr lang="en-US" sz="1100" b="1" dirty="0"/>
              <a:t>Immediately after blood draw, invert tubes 8-10 times to mix samples.</a:t>
            </a:r>
          </a:p>
        </p:txBody>
      </p:sp>
      <p:sp>
        <p:nvSpPr>
          <p:cNvPr id="19" name="TextBox 18"/>
          <p:cNvSpPr txBox="1"/>
          <p:nvPr/>
        </p:nvSpPr>
        <p:spPr>
          <a:xfrm>
            <a:off x="10026458" y="2233281"/>
            <a:ext cx="1888142" cy="1785104"/>
          </a:xfrm>
          <a:prstGeom prst="rect">
            <a:avLst/>
          </a:prstGeom>
          <a:noFill/>
        </p:spPr>
        <p:txBody>
          <a:bodyPr wrap="square" rtlCol="0">
            <a:spAutoFit/>
          </a:bodyPr>
          <a:lstStyle/>
          <a:p>
            <a:pPr marL="171450" indent="-171450">
              <a:buClr>
                <a:srgbClr val="006298"/>
              </a:buClr>
              <a:buFont typeface="Wingdings" panose="05000000000000000000" pitchFamily="2" charset="2"/>
              <a:buChar char="Ø"/>
            </a:pPr>
            <a:r>
              <a:rPr lang="en-US" sz="1100" b="1" dirty="0"/>
              <a:t>Adhere preprinted labels to the yellow cryovial &amp; purple cap cryovials.</a:t>
            </a:r>
          </a:p>
          <a:p>
            <a:pPr marL="171450" indent="-171450">
              <a:buClr>
                <a:srgbClr val="006298"/>
              </a:buClr>
              <a:buFont typeface="Wingdings" panose="05000000000000000000" pitchFamily="2" charset="2"/>
              <a:buChar char="Ø"/>
            </a:pPr>
            <a:r>
              <a:rPr lang="en-US" sz="1100" b="1" dirty="0">
                <a:highlight>
                  <a:srgbClr val="FFFF00"/>
                </a:highlight>
              </a:rPr>
              <a:t>First Aliquot 1.8 ml into yellow cryovial.</a:t>
            </a:r>
          </a:p>
          <a:p>
            <a:pPr marL="171450" indent="-171450">
              <a:buClr>
                <a:srgbClr val="006298"/>
              </a:buClr>
              <a:buFont typeface="Wingdings" panose="05000000000000000000" pitchFamily="2" charset="2"/>
              <a:buChar char="Ø"/>
            </a:pPr>
            <a:r>
              <a:rPr lang="en-US" sz="1100" b="1" dirty="0"/>
              <a:t>Aliquot 0.5 ml into each purple cryovial tube.</a:t>
            </a:r>
          </a:p>
          <a:p>
            <a:pPr marL="171450" indent="-171450">
              <a:buClr>
                <a:srgbClr val="006298"/>
              </a:buClr>
              <a:buFont typeface="Wingdings" panose="05000000000000000000" pitchFamily="2" charset="2"/>
              <a:buChar char="Ø"/>
            </a:pPr>
            <a:r>
              <a:rPr lang="en-US" sz="1100" b="1" dirty="0"/>
              <a:t>Store plasma aliquots at   -80°C until shipment.</a:t>
            </a:r>
          </a:p>
          <a:p>
            <a:pPr marL="171450" indent="-171450">
              <a:buClr>
                <a:srgbClr val="006298"/>
              </a:buClr>
              <a:buFont typeface="Arial" panose="020B0604020202020204" pitchFamily="34" charset="0"/>
              <a:buChar char="•"/>
            </a:pPr>
            <a:endParaRPr lang="en-US" sz="1100" b="1" dirty="0"/>
          </a:p>
        </p:txBody>
      </p:sp>
      <p:sp>
        <p:nvSpPr>
          <p:cNvPr id="20" name="TextBox 19"/>
          <p:cNvSpPr txBox="1"/>
          <p:nvPr/>
        </p:nvSpPr>
        <p:spPr>
          <a:xfrm>
            <a:off x="10169656" y="4672994"/>
            <a:ext cx="1888142" cy="1954381"/>
          </a:xfrm>
          <a:prstGeom prst="rect">
            <a:avLst/>
          </a:prstGeom>
          <a:noFill/>
        </p:spPr>
        <p:txBody>
          <a:bodyPr wrap="square" rtlCol="0">
            <a:spAutoFit/>
          </a:bodyPr>
          <a:lstStyle/>
          <a:p>
            <a:pPr marL="171450" indent="-171450">
              <a:buClr>
                <a:srgbClr val="006298"/>
              </a:buClr>
              <a:buFont typeface="Wingdings" panose="05000000000000000000" pitchFamily="2" charset="2"/>
              <a:buChar char="Ø"/>
            </a:pPr>
            <a:r>
              <a:rPr lang="en-US" sz="1100" b="1" dirty="0"/>
              <a:t>Adhere preprinted labels to the clear cap cryovials.</a:t>
            </a:r>
          </a:p>
          <a:p>
            <a:pPr marL="171450" indent="-171450">
              <a:buClr>
                <a:srgbClr val="006298"/>
              </a:buClr>
              <a:buFont typeface="Wingdings" panose="05000000000000000000" pitchFamily="2" charset="2"/>
              <a:buChar char="Ø"/>
            </a:pPr>
            <a:r>
              <a:rPr lang="en-US" sz="1100" b="1" dirty="0"/>
              <a:t>Using a clean pipette tip, collect the buffy coats (may have residual plasma and some RBCs included).</a:t>
            </a:r>
          </a:p>
          <a:p>
            <a:pPr marL="171450" indent="-171450">
              <a:buClr>
                <a:srgbClr val="006298"/>
              </a:buClr>
              <a:buFont typeface="Wingdings" panose="05000000000000000000" pitchFamily="2" charset="2"/>
              <a:buChar char="Ø"/>
            </a:pPr>
            <a:r>
              <a:rPr lang="en-US" sz="1100" b="1" dirty="0"/>
              <a:t>Transfer the buffy coats into the cryovial tubes.</a:t>
            </a:r>
          </a:p>
          <a:p>
            <a:pPr marL="171450" indent="-171450">
              <a:buClr>
                <a:srgbClr val="006298"/>
              </a:buClr>
              <a:buFont typeface="Wingdings" panose="05000000000000000000" pitchFamily="2" charset="2"/>
              <a:buChar char="Ø"/>
            </a:pPr>
            <a:r>
              <a:rPr lang="en-US" sz="1100" b="1" dirty="0"/>
              <a:t>Store buffy coat aliquots at -80°C until shipment.</a:t>
            </a:r>
          </a:p>
        </p:txBody>
      </p:sp>
      <p:cxnSp>
        <p:nvCxnSpPr>
          <p:cNvPr id="21" name="Straight Connector 20">
            <a:extLst>
              <a:ext uri="{C183D7F6-B498-43B3-948B-1728B52AA6E4}">
                <adec:decorative xmlns:adec="http://schemas.microsoft.com/office/drawing/2017/decorative" val="1"/>
              </a:ext>
            </a:extLst>
          </p:cNvPr>
          <p:cNvCxnSpPr/>
          <p:nvPr/>
        </p:nvCxnSpPr>
        <p:spPr>
          <a:xfrm>
            <a:off x="1507733" y="1542137"/>
            <a:ext cx="0" cy="4921186"/>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cxnSp>
        <p:nvCxnSpPr>
          <p:cNvPr id="22" name="Straight Connector 21">
            <a:extLst>
              <a:ext uri="{C183D7F6-B498-43B3-948B-1728B52AA6E4}">
                <adec:decorative xmlns:adec="http://schemas.microsoft.com/office/drawing/2017/decorative" val="1"/>
              </a:ext>
            </a:extLst>
          </p:cNvPr>
          <p:cNvCxnSpPr/>
          <p:nvPr/>
        </p:nvCxnSpPr>
        <p:spPr>
          <a:xfrm flipH="1">
            <a:off x="2679267" y="1510236"/>
            <a:ext cx="27077" cy="4953087"/>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cxnSp>
        <p:nvCxnSpPr>
          <p:cNvPr id="23" name="Straight Connector 22">
            <a:extLst>
              <a:ext uri="{C183D7F6-B498-43B3-948B-1728B52AA6E4}">
                <adec:decorative xmlns:adec="http://schemas.microsoft.com/office/drawing/2017/decorative" val="1"/>
              </a:ext>
            </a:extLst>
          </p:cNvPr>
          <p:cNvCxnSpPr/>
          <p:nvPr/>
        </p:nvCxnSpPr>
        <p:spPr>
          <a:xfrm flipH="1">
            <a:off x="4070846" y="1488275"/>
            <a:ext cx="19241" cy="4975048"/>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cxnSp>
        <p:nvCxnSpPr>
          <p:cNvPr id="24" name="Straight Connector 23">
            <a:extLst>
              <a:ext uri="{C183D7F6-B498-43B3-948B-1728B52AA6E4}">
                <adec:decorative xmlns:adec="http://schemas.microsoft.com/office/drawing/2017/decorative" val="1"/>
              </a:ext>
            </a:extLst>
          </p:cNvPr>
          <p:cNvCxnSpPr/>
          <p:nvPr/>
        </p:nvCxnSpPr>
        <p:spPr>
          <a:xfrm>
            <a:off x="5859974" y="1589166"/>
            <a:ext cx="0" cy="4901839"/>
          </a:xfrm>
          <a:prstGeom prst="line">
            <a:avLst/>
          </a:prstGeom>
          <a:ln>
            <a:solidFill>
              <a:schemeClr val="accent3">
                <a:lumMod val="20000"/>
                <a:lumOff val="80000"/>
              </a:schemeClr>
            </a:solidFill>
          </a:ln>
          <a:effectLst/>
        </p:spPr>
        <p:style>
          <a:lnRef idx="2">
            <a:schemeClr val="accent3"/>
          </a:lnRef>
          <a:fillRef idx="0">
            <a:schemeClr val="accent3"/>
          </a:fillRef>
          <a:effectRef idx="1">
            <a:schemeClr val="accent3"/>
          </a:effectRef>
          <a:fontRef idx="minor">
            <a:schemeClr val="tx1"/>
          </a:fontRef>
        </p:style>
      </p:cxnSp>
      <p:sp>
        <p:nvSpPr>
          <p:cNvPr id="25" name="Right Arrow 24">
            <a:extLst>
              <a:ext uri="{C183D7F6-B498-43B3-948B-1728B52AA6E4}">
                <adec:decorative xmlns:adec="http://schemas.microsoft.com/office/drawing/2017/decorative" val="1"/>
              </a:ext>
            </a:extLst>
          </p:cNvPr>
          <p:cNvSpPr/>
          <p:nvPr/>
        </p:nvSpPr>
        <p:spPr>
          <a:xfrm>
            <a:off x="1291740" y="2901886"/>
            <a:ext cx="402753" cy="125625"/>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Right Arrow 25">
            <a:extLst>
              <a:ext uri="{C183D7F6-B498-43B3-948B-1728B52AA6E4}">
                <adec:decorative xmlns:adec="http://schemas.microsoft.com/office/drawing/2017/decorative" val="1"/>
              </a:ext>
            </a:extLst>
          </p:cNvPr>
          <p:cNvSpPr/>
          <p:nvPr/>
        </p:nvSpPr>
        <p:spPr>
          <a:xfrm>
            <a:off x="2505205" y="2883241"/>
            <a:ext cx="402753" cy="125625"/>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Right Arrow 26">
            <a:extLst>
              <a:ext uri="{C183D7F6-B498-43B3-948B-1728B52AA6E4}">
                <adec:decorative xmlns:adec="http://schemas.microsoft.com/office/drawing/2017/decorative" val="1"/>
              </a:ext>
            </a:extLst>
          </p:cNvPr>
          <p:cNvSpPr/>
          <p:nvPr/>
        </p:nvSpPr>
        <p:spPr>
          <a:xfrm>
            <a:off x="3895165" y="2883242"/>
            <a:ext cx="402753" cy="125625"/>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ight Arrow 27">
            <a:extLst>
              <a:ext uri="{C183D7F6-B498-43B3-948B-1728B52AA6E4}">
                <adec:decorative xmlns:adec="http://schemas.microsoft.com/office/drawing/2017/decorative" val="1"/>
              </a:ext>
            </a:extLst>
          </p:cNvPr>
          <p:cNvSpPr/>
          <p:nvPr/>
        </p:nvSpPr>
        <p:spPr>
          <a:xfrm>
            <a:off x="5566069" y="2898010"/>
            <a:ext cx="402753" cy="125625"/>
          </a:xfrm>
          <a:prstGeom prst="rightArrow">
            <a:avLst/>
          </a:prstGeom>
          <a:solidFill>
            <a:schemeClr val="accent3">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Right Brace 29">
            <a:extLst>
              <a:ext uri="{C183D7F6-B498-43B3-948B-1728B52AA6E4}">
                <adec:decorative xmlns:adec="http://schemas.microsoft.com/office/drawing/2017/decorative" val="1"/>
              </a:ext>
            </a:extLst>
          </p:cNvPr>
          <p:cNvSpPr/>
          <p:nvPr/>
        </p:nvSpPr>
        <p:spPr>
          <a:xfrm>
            <a:off x="7466242" y="2003013"/>
            <a:ext cx="324382" cy="3641883"/>
          </a:xfrm>
          <a:prstGeom prst="rightBrace">
            <a:avLst>
              <a:gd name="adj1" fmla="val 8333"/>
              <a:gd name="adj2" fmla="val 4898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4342067" y="1408975"/>
            <a:ext cx="1114670" cy="307777"/>
          </a:xfrm>
          <a:prstGeom prst="rect">
            <a:avLst/>
          </a:prstGeom>
          <a:noFill/>
        </p:spPr>
        <p:txBody>
          <a:bodyPr wrap="square" rtlCol="0">
            <a:spAutoFit/>
          </a:bodyPr>
          <a:lstStyle/>
          <a:p>
            <a:pPr algn="ctr"/>
            <a:r>
              <a:rPr lang="en-US" sz="1400" b="1" dirty="0"/>
              <a:t>Step Four</a:t>
            </a:r>
          </a:p>
        </p:txBody>
      </p:sp>
      <p:pic>
        <p:nvPicPr>
          <p:cNvPr id="35" name="Picture 3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32702" y="1795714"/>
            <a:ext cx="533400" cy="2524125"/>
          </a:xfrm>
          <a:prstGeom prst="rect">
            <a:avLst/>
          </a:prstGeom>
        </p:spPr>
      </p:pic>
      <p:sp>
        <p:nvSpPr>
          <p:cNvPr id="36" name="TextBox 35"/>
          <p:cNvSpPr txBox="1"/>
          <p:nvPr/>
        </p:nvSpPr>
        <p:spPr>
          <a:xfrm>
            <a:off x="6011216" y="1334386"/>
            <a:ext cx="899274" cy="307777"/>
          </a:xfrm>
          <a:prstGeom prst="rect">
            <a:avLst/>
          </a:prstGeom>
          <a:noFill/>
          <a:ln>
            <a:noFill/>
          </a:ln>
        </p:spPr>
        <p:txBody>
          <a:bodyPr wrap="square" rtlCol="0">
            <a:spAutoFit/>
          </a:bodyPr>
          <a:lstStyle/>
          <a:p>
            <a:pPr algn="ctr"/>
            <a:r>
              <a:rPr lang="en-US" sz="1400" b="1" dirty="0"/>
              <a:t>Step Five</a:t>
            </a:r>
          </a:p>
        </p:txBody>
      </p:sp>
      <p:sp>
        <p:nvSpPr>
          <p:cNvPr id="38" name="TextBox 37"/>
          <p:cNvSpPr txBox="1"/>
          <p:nvPr/>
        </p:nvSpPr>
        <p:spPr>
          <a:xfrm>
            <a:off x="4239059" y="4503716"/>
            <a:ext cx="1289913" cy="2292935"/>
          </a:xfrm>
          <a:prstGeom prst="rect">
            <a:avLst/>
          </a:prstGeom>
          <a:noFill/>
        </p:spPr>
        <p:txBody>
          <a:bodyPr wrap="square" rtlCol="0">
            <a:spAutoFit/>
          </a:bodyPr>
          <a:lstStyle/>
          <a:p>
            <a:pPr marL="171450" indent="-171450">
              <a:buClr>
                <a:srgbClr val="006298"/>
              </a:buClr>
              <a:buFont typeface="Wingdings" panose="05000000000000000000" pitchFamily="2" charset="2"/>
              <a:buChar char="Ø"/>
            </a:pPr>
            <a:r>
              <a:rPr lang="en-US" sz="1100" b="1" dirty="0"/>
              <a:t>Centrifuge samples at 1500 RCF (x g) at RT</a:t>
            </a:r>
            <a:r>
              <a:rPr lang="en-US" sz="1100" dirty="0"/>
              <a:t> </a:t>
            </a:r>
            <a:r>
              <a:rPr lang="en-US" sz="1100" b="1" dirty="0"/>
              <a:t>for 15 minutes.</a:t>
            </a:r>
          </a:p>
          <a:p>
            <a:pPr marL="171450" indent="-171450">
              <a:buClr>
                <a:srgbClr val="006298"/>
              </a:buClr>
              <a:buFont typeface="Wingdings" panose="05000000000000000000" pitchFamily="2" charset="2"/>
              <a:buChar char="Ø"/>
            </a:pPr>
            <a:r>
              <a:rPr lang="en-US" sz="1100" b="1" dirty="0">
                <a:solidFill>
                  <a:srgbClr val="00843D"/>
                </a:solidFill>
              </a:rPr>
              <a:t>Samples need to be spun, aliquoted, and in the freezer within 60 minutes from the time of collection.</a:t>
            </a:r>
          </a:p>
        </p:txBody>
      </p:sp>
      <p:sp>
        <p:nvSpPr>
          <p:cNvPr id="47" name="Title 46"/>
          <p:cNvSpPr txBox="1">
            <a:spLocks noGrp="1"/>
          </p:cNvSpPr>
          <p:nvPr>
            <p:ph type="title" idx="4294967295"/>
          </p:nvPr>
        </p:nvSpPr>
        <p:spPr>
          <a:xfrm>
            <a:off x="-103308" y="255980"/>
            <a:ext cx="121920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Plasma and Buffy Coat Preparation (10ml Lavender-Top Tube x 3)</a:t>
            </a:r>
          </a:p>
        </p:txBody>
      </p:sp>
      <p:pic>
        <p:nvPicPr>
          <p:cNvPr id="64" name="Picture 63">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83639" y="1902553"/>
            <a:ext cx="456425" cy="1921402"/>
          </a:xfrm>
          <a:prstGeom prst="rect">
            <a:avLst/>
          </a:prstGeom>
        </p:spPr>
      </p:pic>
      <p:sp>
        <p:nvSpPr>
          <p:cNvPr id="67" name="TextBox 66"/>
          <p:cNvSpPr txBox="1"/>
          <p:nvPr/>
        </p:nvSpPr>
        <p:spPr>
          <a:xfrm>
            <a:off x="10478030" y="1804715"/>
            <a:ext cx="1012604" cy="307777"/>
          </a:xfrm>
          <a:prstGeom prst="rect">
            <a:avLst/>
          </a:prstGeom>
          <a:noFill/>
        </p:spPr>
        <p:txBody>
          <a:bodyPr wrap="square" rtlCol="0">
            <a:spAutoFit/>
          </a:bodyPr>
          <a:lstStyle/>
          <a:p>
            <a:r>
              <a:rPr lang="en-US" sz="1400" b="1" dirty="0"/>
              <a:t>Step Six</a:t>
            </a:r>
          </a:p>
        </p:txBody>
      </p:sp>
      <p:pic>
        <p:nvPicPr>
          <p:cNvPr id="68" name="Picture 67">
            <a:extLst>
              <a:ext uri="{C183D7F6-B498-43B3-948B-1728B52AA6E4}">
                <adec:decorative xmlns:adec="http://schemas.microsoft.com/office/drawing/2017/decorative" val="1"/>
              </a:ext>
            </a:extLst>
          </p:cNvPr>
          <p:cNvPicPr>
            <a:picLocks noChangeAspect="1"/>
          </p:cNvPicPr>
          <p:nvPr/>
        </p:nvPicPr>
        <p:blipFill rotWithShape="1">
          <a:blip r:embed="rId6"/>
          <a:srcRect t="5335"/>
          <a:stretch/>
        </p:blipFill>
        <p:spPr>
          <a:xfrm>
            <a:off x="8043911" y="2567257"/>
            <a:ext cx="562496" cy="2105737"/>
          </a:xfrm>
          <a:prstGeom prst="rect">
            <a:avLst/>
          </a:prstGeom>
        </p:spPr>
      </p:pic>
      <p:sp>
        <p:nvSpPr>
          <p:cNvPr id="71" name="TextBox 70"/>
          <p:cNvSpPr txBox="1"/>
          <p:nvPr/>
        </p:nvSpPr>
        <p:spPr>
          <a:xfrm>
            <a:off x="5844953" y="5614631"/>
            <a:ext cx="1933795" cy="938719"/>
          </a:xfrm>
          <a:prstGeom prst="rect">
            <a:avLst/>
          </a:prstGeom>
          <a:noFill/>
        </p:spPr>
        <p:txBody>
          <a:bodyPr wrap="square" rtlCol="0">
            <a:spAutoFit/>
          </a:bodyPr>
          <a:lstStyle/>
          <a:p>
            <a:pPr marL="171450" indent="-171450">
              <a:buClr>
                <a:srgbClr val="006298"/>
              </a:buClr>
              <a:buFont typeface="Wingdings" panose="05000000000000000000" pitchFamily="2" charset="2"/>
              <a:buChar char="Ø"/>
            </a:pPr>
            <a:r>
              <a:rPr lang="en-US" sz="1100" b="1" dirty="0"/>
              <a:t>Pool all plasma from the 3 EDTA tubes into a 50ml conical tube and invert gently 3 times to mix the plasma.</a:t>
            </a:r>
          </a:p>
        </p:txBody>
      </p:sp>
      <p:pic>
        <p:nvPicPr>
          <p:cNvPr id="56" name="Picture 5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300844" y="3765648"/>
            <a:ext cx="456425" cy="1921402"/>
          </a:xfrm>
          <a:prstGeom prst="rect">
            <a:avLst/>
          </a:prstGeom>
        </p:spPr>
      </p:pic>
      <p:sp>
        <p:nvSpPr>
          <p:cNvPr id="83" name="Right Brace 82">
            <a:extLst>
              <a:ext uri="{C183D7F6-B498-43B3-948B-1728B52AA6E4}">
                <adec:decorative xmlns:adec="http://schemas.microsoft.com/office/drawing/2017/decorative" val="1"/>
              </a:ext>
            </a:extLst>
          </p:cNvPr>
          <p:cNvSpPr/>
          <p:nvPr/>
        </p:nvSpPr>
        <p:spPr>
          <a:xfrm flipH="1">
            <a:off x="8648022" y="2835793"/>
            <a:ext cx="382742" cy="130969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8" name="Picture 87">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453734" y="4808946"/>
            <a:ext cx="312796" cy="773301"/>
          </a:xfrm>
          <a:prstGeom prst="rect">
            <a:avLst/>
          </a:prstGeom>
        </p:spPr>
      </p:pic>
      <p:pic>
        <p:nvPicPr>
          <p:cNvPr id="95" name="Picture 94">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095608" y="4808946"/>
            <a:ext cx="303544" cy="773301"/>
          </a:xfrm>
          <a:prstGeom prst="rect">
            <a:avLst/>
          </a:prstGeom>
        </p:spPr>
      </p:pic>
      <p:pic>
        <p:nvPicPr>
          <p:cNvPr id="96" name="Picture 95">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836741" y="4808946"/>
            <a:ext cx="312796" cy="773301"/>
          </a:xfrm>
          <a:prstGeom prst="rect">
            <a:avLst/>
          </a:prstGeom>
        </p:spPr>
      </p:pic>
      <p:pic>
        <p:nvPicPr>
          <p:cNvPr id="69" name="Picture 68">
            <a:extLst>
              <a:ext uri="{FF2B5EF4-FFF2-40B4-BE49-F238E27FC236}">
                <a16:creationId xmlns:a16="http://schemas.microsoft.com/office/drawing/2014/main" id="{117DFDA7-52A5-DE99-E974-EA1A9A3A3EA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217924" y="3620125"/>
            <a:ext cx="255569" cy="632857"/>
          </a:xfrm>
          <a:prstGeom prst="rect">
            <a:avLst/>
          </a:prstGeom>
        </p:spPr>
      </p:pic>
      <p:sp>
        <p:nvSpPr>
          <p:cNvPr id="74" name="TextBox 73">
            <a:extLst>
              <a:ext uri="{FF2B5EF4-FFF2-40B4-BE49-F238E27FC236}">
                <a16:creationId xmlns:a16="http://schemas.microsoft.com/office/drawing/2014/main" id="{8CDA417A-53F7-21C2-3653-A5E70D6497BE}"/>
              </a:ext>
            </a:extLst>
          </p:cNvPr>
          <p:cNvSpPr txBox="1"/>
          <p:nvPr/>
        </p:nvSpPr>
        <p:spPr>
          <a:xfrm>
            <a:off x="8688313" y="1847565"/>
            <a:ext cx="1118134" cy="230832"/>
          </a:xfrm>
          <a:prstGeom prst="rect">
            <a:avLst/>
          </a:prstGeom>
          <a:noFill/>
        </p:spPr>
        <p:txBody>
          <a:bodyPr wrap="square" rtlCol="0">
            <a:spAutoFit/>
          </a:bodyPr>
          <a:lstStyle/>
          <a:p>
            <a:r>
              <a:rPr lang="en-US" sz="900" b="1" dirty="0">
                <a:highlight>
                  <a:srgbClr val="FFFF00"/>
                </a:highlight>
              </a:rPr>
              <a:t>Aliquot First 1.8ml</a:t>
            </a:r>
          </a:p>
        </p:txBody>
      </p:sp>
      <p:pic>
        <p:nvPicPr>
          <p:cNvPr id="79" name="Picture 78">
            <a:extLst>
              <a:ext uri="{FF2B5EF4-FFF2-40B4-BE49-F238E27FC236}">
                <a16:creationId xmlns:a16="http://schemas.microsoft.com/office/drawing/2014/main" id="{3E6B2BD2-E798-685B-5D4A-65D00F13C8A0}"/>
              </a:ext>
              <a:ext uri="{C183D7F6-B498-43B3-948B-1728B52AA6E4}">
                <adec:decorative xmlns:adec="http://schemas.microsoft.com/office/drawing/2017/decorative" val="1"/>
              </a:ext>
            </a:extLst>
          </p:cNvPr>
          <p:cNvPicPr>
            <a:picLocks noChangeAspect="1"/>
          </p:cNvPicPr>
          <p:nvPr/>
        </p:nvPicPr>
        <p:blipFill rotWithShape="1">
          <a:blip r:embed="rId9"/>
          <a:srcRect l="36262" t="20028" r="27721" b="18693"/>
          <a:stretch/>
        </p:blipFill>
        <p:spPr>
          <a:xfrm>
            <a:off x="9111397" y="2471554"/>
            <a:ext cx="303544" cy="632857"/>
          </a:xfrm>
          <a:prstGeom prst="rect">
            <a:avLst/>
          </a:prstGeom>
        </p:spPr>
      </p:pic>
      <p:sp>
        <p:nvSpPr>
          <p:cNvPr id="80" name="Rectangle 79">
            <a:extLst>
              <a:ext uri="{FF2B5EF4-FFF2-40B4-BE49-F238E27FC236}">
                <a16:creationId xmlns:a16="http://schemas.microsoft.com/office/drawing/2014/main" id="{9FE03EE7-9A40-CB6A-F948-4BE8A16C9323}"/>
              </a:ext>
              <a:ext uri="{C183D7F6-B498-43B3-948B-1728B52AA6E4}">
                <adec:decorative xmlns:adec="http://schemas.microsoft.com/office/drawing/2017/decorative" val="1"/>
              </a:ext>
            </a:extLst>
          </p:cNvPr>
          <p:cNvSpPr/>
          <p:nvPr/>
        </p:nvSpPr>
        <p:spPr>
          <a:xfrm>
            <a:off x="987370" y="268682"/>
            <a:ext cx="9909879" cy="557391"/>
          </a:xfrm>
          <a:prstGeom prst="rect">
            <a:avLst/>
          </a:prstGeom>
          <a:noFill/>
          <a:ln w="57150" cap="flat" cmpd="sng" algn="ctr">
            <a:solidFill>
              <a:schemeClr val="accent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93" name="TextBox 92">
            <a:extLst>
              <a:ext uri="{FF2B5EF4-FFF2-40B4-BE49-F238E27FC236}">
                <a16:creationId xmlns:a16="http://schemas.microsoft.com/office/drawing/2014/main" id="{7DD396F7-AE50-F1E8-DADC-169BE390170E}"/>
              </a:ext>
              <a:ext uri="{C183D7F6-B498-43B3-948B-1728B52AA6E4}">
                <adec:decorative xmlns:adec="http://schemas.microsoft.com/office/drawing/2017/decorative" val="1"/>
              </a:ext>
            </a:extLst>
          </p:cNvPr>
          <p:cNvSpPr txBox="1"/>
          <p:nvPr/>
        </p:nvSpPr>
        <p:spPr>
          <a:xfrm>
            <a:off x="2976628" y="1347420"/>
            <a:ext cx="945246" cy="369332"/>
          </a:xfrm>
          <a:prstGeom prst="rect">
            <a:avLst/>
          </a:prstGeom>
          <a:noFill/>
          <a:ln w="38100" cap="flat" cmpd="sng" algn="ctr">
            <a:solidFill>
              <a:srgbClr val="00629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solidFill>
                <a:srgbClr val="00843D"/>
              </a:solidFill>
            </a:endParaRPr>
          </a:p>
        </p:txBody>
      </p:sp>
      <p:sp>
        <p:nvSpPr>
          <p:cNvPr id="100" name="TextBox 99">
            <a:extLst>
              <a:ext uri="{FF2B5EF4-FFF2-40B4-BE49-F238E27FC236}">
                <a16:creationId xmlns:a16="http://schemas.microsoft.com/office/drawing/2014/main" id="{1D54E5E7-BF03-9F7C-3EFA-51E61B104C2E}"/>
              </a:ext>
              <a:ext uri="{C183D7F6-B498-43B3-948B-1728B52AA6E4}">
                <adec:decorative xmlns:adec="http://schemas.microsoft.com/office/drawing/2017/decorative" val="1"/>
              </a:ext>
            </a:extLst>
          </p:cNvPr>
          <p:cNvSpPr txBox="1"/>
          <p:nvPr/>
        </p:nvSpPr>
        <p:spPr>
          <a:xfrm>
            <a:off x="10410491" y="1773938"/>
            <a:ext cx="973516" cy="369332"/>
          </a:xfrm>
          <a:prstGeom prst="rect">
            <a:avLst/>
          </a:prstGeom>
          <a:noFill/>
          <a:ln w="38100" cap="flat" cmpd="sng" algn="ctr">
            <a:solidFill>
              <a:srgbClr val="00629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solidFill>
                <a:srgbClr val="00843D"/>
              </a:solidFill>
            </a:endParaRPr>
          </a:p>
        </p:txBody>
      </p:sp>
      <p:sp>
        <p:nvSpPr>
          <p:cNvPr id="101" name="TextBox 100">
            <a:extLst>
              <a:ext uri="{FF2B5EF4-FFF2-40B4-BE49-F238E27FC236}">
                <a16:creationId xmlns:a16="http://schemas.microsoft.com/office/drawing/2014/main" id="{870D28E4-41DB-0509-F644-195049C07D2F}"/>
              </a:ext>
              <a:ext uri="{C183D7F6-B498-43B3-948B-1728B52AA6E4}">
                <adec:decorative xmlns:adec="http://schemas.microsoft.com/office/drawing/2017/decorative" val="1"/>
              </a:ext>
            </a:extLst>
          </p:cNvPr>
          <p:cNvSpPr txBox="1"/>
          <p:nvPr/>
        </p:nvSpPr>
        <p:spPr>
          <a:xfrm>
            <a:off x="10637054" y="4191427"/>
            <a:ext cx="913874" cy="369332"/>
          </a:xfrm>
          <a:prstGeom prst="rect">
            <a:avLst/>
          </a:prstGeom>
          <a:noFill/>
          <a:ln w="38100" cap="flat" cmpd="sng" algn="ctr">
            <a:solidFill>
              <a:srgbClr val="00629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endParaRPr lang="en-US" dirty="0">
              <a:solidFill>
                <a:srgbClr val="00843D"/>
              </a:solidFill>
            </a:endParaRPr>
          </a:p>
        </p:txBody>
      </p:sp>
      <p:sp>
        <p:nvSpPr>
          <p:cNvPr id="102" name="Arrow: Down 101">
            <a:extLst>
              <a:ext uri="{FF2B5EF4-FFF2-40B4-BE49-F238E27FC236}">
                <a16:creationId xmlns:a16="http://schemas.microsoft.com/office/drawing/2014/main" id="{C7BD8F3B-0BA2-BCC9-9076-6087F263FD4C}"/>
              </a:ext>
              <a:ext uri="{C183D7F6-B498-43B3-948B-1728B52AA6E4}">
                <adec:decorative xmlns:adec="http://schemas.microsoft.com/office/drawing/2017/decorative" val="1"/>
              </a:ext>
            </a:extLst>
          </p:cNvPr>
          <p:cNvSpPr/>
          <p:nvPr/>
        </p:nvSpPr>
        <p:spPr>
          <a:xfrm>
            <a:off x="9192066" y="2137541"/>
            <a:ext cx="142205" cy="27221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073EBA5E-D919-4AC5-EF36-8B0D55944B9F}"/>
              </a:ext>
              <a:ext uri="{C183D7F6-B498-43B3-948B-1728B52AA6E4}">
                <adec:decorative xmlns:adec="http://schemas.microsoft.com/office/drawing/2017/decorative" val="1"/>
              </a:ext>
            </a:extLst>
          </p:cNvPr>
          <p:cNvSpPr/>
          <p:nvPr/>
        </p:nvSpPr>
        <p:spPr>
          <a:xfrm rot="16200000">
            <a:off x="8117597" y="4517719"/>
            <a:ext cx="369332" cy="135575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FF7F5AA-0A15-7335-9CDA-E369FCB96B91}"/>
              </a:ext>
            </a:extLst>
          </p:cNvPr>
          <p:cNvSpPr txBox="1"/>
          <p:nvPr/>
        </p:nvSpPr>
        <p:spPr>
          <a:xfrm>
            <a:off x="9124531" y="4252982"/>
            <a:ext cx="527001" cy="307777"/>
          </a:xfrm>
          <a:prstGeom prst="rect">
            <a:avLst/>
          </a:prstGeom>
          <a:noFill/>
        </p:spPr>
        <p:txBody>
          <a:bodyPr wrap="square" rtlCol="0">
            <a:spAutoFit/>
          </a:bodyPr>
          <a:lstStyle/>
          <a:p>
            <a:r>
              <a:rPr lang="en-US" sz="1400" b="1" dirty="0"/>
              <a:t>x 26</a:t>
            </a:r>
          </a:p>
        </p:txBody>
      </p:sp>
    </p:spTree>
    <p:extLst>
      <p:ext uri="{BB962C8B-B14F-4D97-AF65-F5344CB8AC3E}">
        <p14:creationId xmlns:p14="http://schemas.microsoft.com/office/powerpoint/2010/main" val="3954999865"/>
      </p:ext>
    </p:extLst>
  </p:cSld>
  <p:clrMapOvr>
    <a:masterClrMapping/>
  </p:clrMapOvr>
  <mc:AlternateContent xmlns:mc="http://schemas.openxmlformats.org/markup-compatibility/2006" xmlns:p14="http://schemas.microsoft.com/office/powerpoint/2010/main">
    <mc:Choice Requires="p14">
      <p:transition spd="slow" p14:dur="2000" advTm="155725"/>
    </mc:Choice>
    <mc:Fallback xmlns="">
      <p:transition spd="slow" advTm="15572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284"/>
            <a:ext cx="11683549" cy="1325563"/>
          </a:xfrm>
        </p:spPr>
        <p:txBody>
          <a:bodyPr>
            <a:normAutofit/>
          </a:bodyPr>
          <a:lstStyle/>
          <a:p>
            <a:pPr algn="ctr"/>
            <a:r>
              <a:rPr lang="en-US" sz="4000" b="1" dirty="0">
                <a:solidFill>
                  <a:schemeClr val="accent1">
                    <a:lumMod val="75000"/>
                  </a:schemeClr>
                </a:solidFill>
              </a:rPr>
              <a:t>Cryovial Cap Colors (Samples going to C2N &amp; UPENN)</a:t>
            </a:r>
          </a:p>
        </p:txBody>
      </p:sp>
      <p:pic>
        <p:nvPicPr>
          <p:cNvPr id="8" name="Content Placeholder 7" descr="Overhead view of 26 purple capped, 1 yellow capped cryovials in a 81-slot cryobox.">
            <a:extLst>
              <a:ext uri="{FF2B5EF4-FFF2-40B4-BE49-F238E27FC236}">
                <a16:creationId xmlns:a16="http://schemas.microsoft.com/office/drawing/2014/main" id="{0069105B-B7C6-41DD-37B3-24736910A26B}"/>
              </a:ext>
            </a:extLst>
          </p:cNvPr>
          <p:cNvPicPr>
            <a:picLocks noGrp="1" noChangeAspect="1"/>
          </p:cNvPicPr>
          <p:nvPr>
            <p:ph idx="1"/>
          </p:nvPr>
        </p:nvPicPr>
        <p:blipFill>
          <a:blip r:embed="rId2"/>
          <a:stretch>
            <a:fillRect/>
          </a:stretch>
        </p:blipFill>
        <p:spPr>
          <a:xfrm>
            <a:off x="755651" y="2180797"/>
            <a:ext cx="4868090" cy="4058402"/>
          </a:xfrm>
          <a:prstGeom prst="rect">
            <a:avLst/>
          </a:prstGeom>
        </p:spPr>
      </p:pic>
      <p:sp>
        <p:nvSpPr>
          <p:cNvPr id="3" name="Arrow: Down 2" descr="A photo of a 81- slot cryovial. The green arrow pointing to the purple capped cryovials that hold the aliquoted plasma that goes to UPenn. ">
            <a:extLst>
              <a:ext uri="{FF2B5EF4-FFF2-40B4-BE49-F238E27FC236}">
                <a16:creationId xmlns:a16="http://schemas.microsoft.com/office/drawing/2014/main" id="{8676903C-DB47-1DBF-A108-9BA0177BB4B8}"/>
              </a:ext>
            </a:extLst>
          </p:cNvPr>
          <p:cNvSpPr/>
          <p:nvPr/>
        </p:nvSpPr>
        <p:spPr>
          <a:xfrm>
            <a:off x="1825442" y="925159"/>
            <a:ext cx="601674" cy="1058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 3" descr="A photo of a 81- slot cryovial. The green arrow pointing to the yellow capped cryovial that hold the aliquoted plasma that goes to C2N.">
            <a:extLst>
              <a:ext uri="{FF2B5EF4-FFF2-40B4-BE49-F238E27FC236}">
                <a16:creationId xmlns:a16="http://schemas.microsoft.com/office/drawing/2014/main" id="{311C460C-3582-BCE8-4C2D-1F2EED47C9F9}"/>
              </a:ext>
            </a:extLst>
          </p:cNvPr>
          <p:cNvSpPr/>
          <p:nvPr/>
        </p:nvSpPr>
        <p:spPr>
          <a:xfrm>
            <a:off x="5753051" y="3105834"/>
            <a:ext cx="1394691" cy="64633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BD8E71D-173D-EC25-F91D-0E3477D18FA6}"/>
              </a:ext>
            </a:extLst>
          </p:cNvPr>
          <p:cNvSpPr txBox="1"/>
          <p:nvPr/>
        </p:nvSpPr>
        <p:spPr>
          <a:xfrm>
            <a:off x="2427116" y="1316058"/>
            <a:ext cx="1690255" cy="646331"/>
          </a:xfrm>
          <a:prstGeom prst="rect">
            <a:avLst/>
          </a:prstGeom>
          <a:noFill/>
        </p:spPr>
        <p:txBody>
          <a:bodyPr wrap="square" rtlCol="0">
            <a:spAutoFit/>
          </a:bodyPr>
          <a:lstStyle/>
          <a:p>
            <a:r>
              <a:rPr lang="en-US" b="1" dirty="0"/>
              <a:t>Purple Cryovial going to UPENN</a:t>
            </a:r>
          </a:p>
        </p:txBody>
      </p:sp>
      <p:sp>
        <p:nvSpPr>
          <p:cNvPr id="6" name="TextBox 5">
            <a:extLst>
              <a:ext uri="{FF2B5EF4-FFF2-40B4-BE49-F238E27FC236}">
                <a16:creationId xmlns:a16="http://schemas.microsoft.com/office/drawing/2014/main" id="{8CE52750-2B46-9B25-F86A-C74C8990DB66}"/>
              </a:ext>
            </a:extLst>
          </p:cNvPr>
          <p:cNvSpPr txBox="1"/>
          <p:nvPr/>
        </p:nvSpPr>
        <p:spPr>
          <a:xfrm>
            <a:off x="7277052" y="3247156"/>
            <a:ext cx="1825214" cy="646331"/>
          </a:xfrm>
          <a:prstGeom prst="rect">
            <a:avLst/>
          </a:prstGeom>
          <a:noFill/>
        </p:spPr>
        <p:txBody>
          <a:bodyPr wrap="square" rtlCol="0">
            <a:spAutoFit/>
          </a:bodyPr>
          <a:lstStyle/>
          <a:p>
            <a:r>
              <a:rPr lang="en-US" b="1" dirty="0"/>
              <a:t>Yellow Cryovial going to C2N</a:t>
            </a:r>
          </a:p>
        </p:txBody>
      </p:sp>
      <p:sp>
        <p:nvSpPr>
          <p:cNvPr id="10" name="TextBox 9">
            <a:extLst>
              <a:ext uri="{FF2B5EF4-FFF2-40B4-BE49-F238E27FC236}">
                <a16:creationId xmlns:a16="http://schemas.microsoft.com/office/drawing/2014/main" id="{7B876119-25A2-9FBC-6283-9D960A5EFE9B}"/>
              </a:ext>
            </a:extLst>
          </p:cNvPr>
          <p:cNvSpPr txBox="1"/>
          <p:nvPr/>
        </p:nvSpPr>
        <p:spPr>
          <a:xfrm>
            <a:off x="5820423" y="5116090"/>
            <a:ext cx="6563686" cy="646331"/>
          </a:xfrm>
          <a:prstGeom prst="rect">
            <a:avLst/>
          </a:prstGeom>
          <a:noFill/>
        </p:spPr>
        <p:txBody>
          <a:bodyPr wrap="square">
            <a:spAutoFit/>
          </a:bodyPr>
          <a:lstStyle/>
          <a:p>
            <a:r>
              <a:rPr lang="en-US" dirty="0"/>
              <a:t> </a:t>
            </a:r>
            <a:r>
              <a:rPr lang="en-US" dirty="0">
                <a:solidFill>
                  <a:srgbClr val="FF0000"/>
                </a:solidFill>
              </a:rPr>
              <a:t>Remember: Plasma Aliquots (up to 27) per each study participant for shipment to UPENN. Up to 2 Study Participants per cryobox.</a:t>
            </a:r>
          </a:p>
        </p:txBody>
      </p:sp>
    </p:spTree>
    <p:extLst>
      <p:ext uri="{BB962C8B-B14F-4D97-AF65-F5344CB8AC3E}">
        <p14:creationId xmlns:p14="http://schemas.microsoft.com/office/powerpoint/2010/main" val="3353816051"/>
      </p:ext>
    </p:extLst>
  </p:cSld>
  <p:clrMapOvr>
    <a:masterClrMapping/>
  </p:clrMapOvr>
  <mc:AlternateContent xmlns:mc="http://schemas.openxmlformats.org/markup-compatibility/2006" xmlns:p14="http://schemas.microsoft.com/office/powerpoint/2010/main">
    <mc:Choice Requires="p14">
      <p:transition spd="slow" p14:dur="2000" advTm="38839"/>
    </mc:Choice>
    <mc:Fallback xmlns="">
      <p:transition spd="slow" advTm="3883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850" y="144818"/>
            <a:ext cx="4823254" cy="792162"/>
          </a:xfrm>
        </p:spPr>
        <p:txBody>
          <a:bodyPr>
            <a:normAutofit fontScale="90000"/>
          </a:bodyPr>
          <a:lstStyle/>
          <a:p>
            <a:r>
              <a:rPr lang="en-US" b="1" dirty="0">
                <a:solidFill>
                  <a:schemeClr val="accent1">
                    <a:lumMod val="75000"/>
                  </a:schemeClr>
                </a:solidFill>
              </a:rPr>
              <a:t>Buffy Coat Collection</a:t>
            </a:r>
          </a:p>
        </p:txBody>
      </p:sp>
      <p:pic>
        <p:nvPicPr>
          <p:cNvPr id="5" name="Picture 4" descr="A photo of a centrifuged purple top EDTA showing the buffy coat layer. "/>
          <p:cNvPicPr/>
          <p:nvPr/>
        </p:nvPicPr>
        <p:blipFill>
          <a:blip r:embed="rId2">
            <a:extLst>
              <a:ext uri="{28A0092B-C50C-407E-A947-70E740481C1C}">
                <a14:useLocalDpi xmlns:a14="http://schemas.microsoft.com/office/drawing/2010/main" val="0"/>
              </a:ext>
            </a:extLst>
          </a:blip>
          <a:stretch>
            <a:fillRect/>
          </a:stretch>
        </p:blipFill>
        <p:spPr>
          <a:xfrm>
            <a:off x="3461883" y="1263273"/>
            <a:ext cx="2133600" cy="4114800"/>
          </a:xfrm>
          <a:prstGeom prst="rect">
            <a:avLst/>
          </a:prstGeom>
        </p:spPr>
      </p:pic>
      <p:pic>
        <p:nvPicPr>
          <p:cNvPr id="3" name="Picture 2" descr="A clear capped cryovial with the buffy coat layer in the tube."/>
          <p:cNvPicPr>
            <a:picLocks noChangeAspect="1"/>
          </p:cNvPicPr>
          <p:nvPr/>
        </p:nvPicPr>
        <p:blipFill>
          <a:blip r:embed="rId3"/>
          <a:stretch>
            <a:fillRect/>
          </a:stretch>
        </p:blipFill>
        <p:spPr>
          <a:xfrm>
            <a:off x="7041541" y="1904998"/>
            <a:ext cx="723900" cy="2114550"/>
          </a:xfrm>
          <a:prstGeom prst="rect">
            <a:avLst/>
          </a:prstGeom>
        </p:spPr>
      </p:pic>
      <p:sp>
        <p:nvSpPr>
          <p:cNvPr id="9" name="Right Arrow 8" descr="An arrow pointing to a clear capped cryovial with buffy coat sample. "/>
          <p:cNvSpPr>
            <a:spLocks/>
          </p:cNvSpPr>
          <p:nvPr/>
        </p:nvSpPr>
        <p:spPr>
          <a:xfrm>
            <a:off x="5002180" y="2714725"/>
            <a:ext cx="1736889" cy="495095"/>
          </a:xfrm>
          <a:prstGeom prst="rightArrow">
            <a:avLst/>
          </a:prstGeom>
          <a:solidFill>
            <a:schemeClr val="accent1"/>
          </a:solidFill>
          <a:ln w="285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63307696"/>
      </p:ext>
    </p:extLst>
  </p:cSld>
  <p:clrMapOvr>
    <a:masterClrMapping/>
  </p:clrMapOvr>
  <mc:AlternateContent xmlns:mc="http://schemas.openxmlformats.org/markup-compatibility/2006" xmlns:p14="http://schemas.microsoft.com/office/powerpoint/2010/main">
    <mc:Choice Requires="p14">
      <p:transition spd="slow" p14:dur="2000" advTm="34857"/>
    </mc:Choice>
    <mc:Fallback xmlns="">
      <p:transition spd="slow" advTm="3485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420" y="-31643"/>
            <a:ext cx="10515600" cy="1325563"/>
          </a:xfrm>
        </p:spPr>
        <p:txBody>
          <a:bodyPr>
            <a:normAutofit/>
          </a:bodyPr>
          <a:lstStyle/>
          <a:p>
            <a:pPr algn="ctr"/>
            <a:r>
              <a:rPr lang="en-US" sz="4000" b="1" dirty="0">
                <a:solidFill>
                  <a:schemeClr val="accent1">
                    <a:lumMod val="75000"/>
                  </a:schemeClr>
                </a:solidFill>
              </a:rPr>
              <a:t>Cryovial Cap Colors (Samples going to NCRAD)</a:t>
            </a:r>
          </a:p>
        </p:txBody>
      </p:sp>
      <p:pic>
        <p:nvPicPr>
          <p:cNvPr id="11" name="Content Placeholder 10" descr="A photo of a 25-slot cryobox, that includes 3 participants with 3 buffy coats each">
            <a:extLst>
              <a:ext uri="{FF2B5EF4-FFF2-40B4-BE49-F238E27FC236}">
                <a16:creationId xmlns:a16="http://schemas.microsoft.com/office/drawing/2014/main" id="{55DB4162-FB53-94B1-B24D-BB421ABFDFEA}"/>
              </a:ext>
            </a:extLst>
          </p:cNvPr>
          <p:cNvPicPr>
            <a:picLocks noGrp="1" noChangeAspect="1"/>
          </p:cNvPicPr>
          <p:nvPr>
            <p:ph idx="1"/>
          </p:nvPr>
        </p:nvPicPr>
        <p:blipFill>
          <a:blip r:embed="rId2"/>
          <a:stretch>
            <a:fillRect/>
          </a:stretch>
        </p:blipFill>
        <p:spPr>
          <a:xfrm>
            <a:off x="3723578" y="2148290"/>
            <a:ext cx="3646706" cy="3164043"/>
          </a:xfrm>
          <a:prstGeom prst="rect">
            <a:avLst/>
          </a:prstGeom>
        </p:spPr>
      </p:pic>
      <p:sp>
        <p:nvSpPr>
          <p:cNvPr id="4" name="TextBox 3">
            <a:extLst>
              <a:ext uri="{FF2B5EF4-FFF2-40B4-BE49-F238E27FC236}">
                <a16:creationId xmlns:a16="http://schemas.microsoft.com/office/drawing/2014/main" id="{81C07D3B-80D8-218D-1E90-5F110D2B3BA2}"/>
              </a:ext>
            </a:extLst>
          </p:cNvPr>
          <p:cNvSpPr txBox="1"/>
          <p:nvPr/>
        </p:nvSpPr>
        <p:spPr>
          <a:xfrm>
            <a:off x="32273" y="5520372"/>
            <a:ext cx="12338891" cy="646331"/>
          </a:xfrm>
          <a:prstGeom prst="rect">
            <a:avLst/>
          </a:prstGeom>
          <a:noFill/>
        </p:spPr>
        <p:txBody>
          <a:bodyPr wrap="square">
            <a:spAutoFit/>
          </a:bodyPr>
          <a:lstStyle/>
          <a:p>
            <a:r>
              <a:rPr lang="en-US" dirty="0"/>
              <a:t> </a:t>
            </a:r>
            <a:r>
              <a:rPr lang="en-US" dirty="0">
                <a:solidFill>
                  <a:srgbClr val="FF0000"/>
                </a:solidFill>
              </a:rPr>
              <a:t>Remember</a:t>
            </a:r>
            <a:r>
              <a:rPr lang="en-US" dirty="0"/>
              <a:t>: </a:t>
            </a:r>
            <a:r>
              <a:rPr lang="en-US" dirty="0">
                <a:solidFill>
                  <a:srgbClr val="FF0000"/>
                </a:solidFill>
              </a:rPr>
              <a:t>Buffy Coats (3) per each study participant for shipment to NCRAD. Up to 3 Study Participants per cryobox </a:t>
            </a:r>
          </a:p>
          <a:p>
            <a:endParaRPr lang="en-US" dirty="0"/>
          </a:p>
        </p:txBody>
      </p:sp>
      <p:sp>
        <p:nvSpPr>
          <p:cNvPr id="5" name="TextBox 4">
            <a:extLst>
              <a:ext uri="{FF2B5EF4-FFF2-40B4-BE49-F238E27FC236}">
                <a16:creationId xmlns:a16="http://schemas.microsoft.com/office/drawing/2014/main" id="{12099779-35FF-191F-F762-553D7BF80E39}"/>
              </a:ext>
            </a:extLst>
          </p:cNvPr>
          <p:cNvSpPr txBox="1"/>
          <p:nvPr/>
        </p:nvSpPr>
        <p:spPr>
          <a:xfrm>
            <a:off x="361690" y="2128359"/>
            <a:ext cx="1542611" cy="923330"/>
          </a:xfrm>
          <a:prstGeom prst="rect">
            <a:avLst/>
          </a:prstGeom>
          <a:noFill/>
        </p:spPr>
        <p:txBody>
          <a:bodyPr wrap="square">
            <a:spAutoFit/>
          </a:bodyPr>
          <a:lstStyle/>
          <a:p>
            <a:r>
              <a:rPr lang="en-US" b="1" dirty="0"/>
              <a:t>Clear Cryovial going to NCRAD</a:t>
            </a:r>
          </a:p>
        </p:txBody>
      </p:sp>
      <p:sp>
        <p:nvSpPr>
          <p:cNvPr id="6" name="Arrow: Right 5" descr="An green arrow pointing to the 25 slot cryobox that contains 3 participants with 3 cryovials each.  ">
            <a:extLst>
              <a:ext uri="{FF2B5EF4-FFF2-40B4-BE49-F238E27FC236}">
                <a16:creationId xmlns:a16="http://schemas.microsoft.com/office/drawing/2014/main" id="{2DE8B1DD-8DAF-886B-5267-CF639588B246}"/>
              </a:ext>
            </a:extLst>
          </p:cNvPr>
          <p:cNvSpPr/>
          <p:nvPr/>
        </p:nvSpPr>
        <p:spPr>
          <a:xfrm>
            <a:off x="1795244" y="2322625"/>
            <a:ext cx="1669410" cy="5347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153115"/>
      </p:ext>
    </p:extLst>
  </p:cSld>
  <p:clrMapOvr>
    <a:masterClrMapping/>
  </p:clrMapOvr>
  <mc:AlternateContent xmlns:mc="http://schemas.openxmlformats.org/markup-compatibility/2006" xmlns:p14="http://schemas.microsoft.com/office/powerpoint/2010/main">
    <mc:Choice Requires="p14">
      <p:transition spd="slow" p14:dur="2000" advTm="67386"/>
    </mc:Choice>
    <mc:Fallback xmlns="">
      <p:transition spd="slow" advTm="6738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kern="0" dirty="0">
                <a:effectLst/>
                <a:latin typeface="Calibri" panose="020F0502020204030204" pitchFamily="34" charset="0"/>
                <a:ea typeface="Calibri" panose="020F0502020204030204" pitchFamily="34" charset="0"/>
              </a:rPr>
              <a:t> </a:t>
            </a:r>
            <a:r>
              <a:rPr lang="en-US" sz="4000" kern="0" dirty="0">
                <a:solidFill>
                  <a:schemeClr val="accent1">
                    <a:lumMod val="75000"/>
                  </a:schemeClr>
                </a:solidFill>
                <a:effectLst/>
                <a:latin typeface="Calibri" panose="020F0502020204030204" pitchFamily="34" charset="0"/>
                <a:ea typeface="Calibri" panose="020F0502020204030204" pitchFamily="34" charset="0"/>
              </a:rPr>
              <a:t>RNA PAXgene™ Collection  </a:t>
            </a:r>
            <a:endParaRPr lang="en-US" sz="4000" b="1" dirty="0">
              <a:solidFill>
                <a:schemeClr val="accent1">
                  <a:lumMod val="75000"/>
                </a:schemeClr>
              </a:solidFill>
            </a:endParaRPr>
          </a:p>
        </p:txBody>
      </p:sp>
      <p:pic>
        <p:nvPicPr>
          <p:cNvPr id="4" name="Picture 3" descr="A four page schematic depicts the previous blood collection instructions into a PAXgeneTM tube.">
            <a:extLst>
              <a:ext uri="{FF2B5EF4-FFF2-40B4-BE49-F238E27FC236}">
                <a16:creationId xmlns:a16="http://schemas.microsoft.com/office/drawing/2014/main" id="{B843CFBD-C757-3D73-FDB1-C599A0988E6C}"/>
              </a:ext>
            </a:extLst>
          </p:cNvPr>
          <p:cNvPicPr>
            <a:picLocks noChangeAspect="1"/>
          </p:cNvPicPr>
          <p:nvPr/>
        </p:nvPicPr>
        <p:blipFill rotWithShape="1">
          <a:blip r:embed="rId2">
            <a:extLst>
              <a:ext uri="{28A0092B-C50C-407E-A947-70E740481C1C}">
                <a14:useLocalDpi xmlns:a14="http://schemas.microsoft.com/office/drawing/2010/main" val="0"/>
              </a:ext>
            </a:extLst>
          </a:blip>
          <a:srcRect b="35537"/>
          <a:stretch/>
        </p:blipFill>
        <p:spPr>
          <a:xfrm>
            <a:off x="1704340" y="1243083"/>
            <a:ext cx="8783320" cy="3193679"/>
          </a:xfrm>
          <a:prstGeom prst="rect">
            <a:avLst/>
          </a:prstGeom>
        </p:spPr>
      </p:pic>
      <p:sp>
        <p:nvSpPr>
          <p:cNvPr id="3" name="TextBox 2">
            <a:extLst>
              <a:ext uri="{FF2B5EF4-FFF2-40B4-BE49-F238E27FC236}">
                <a16:creationId xmlns:a16="http://schemas.microsoft.com/office/drawing/2014/main" id="{E757F383-194C-2F93-639B-54A794A0DF39}"/>
              </a:ext>
            </a:extLst>
          </p:cNvPr>
          <p:cNvSpPr txBox="1"/>
          <p:nvPr/>
        </p:nvSpPr>
        <p:spPr>
          <a:xfrm>
            <a:off x="2177563" y="4542285"/>
            <a:ext cx="1420226" cy="1800493"/>
          </a:xfrm>
          <a:prstGeom prst="rect">
            <a:avLst/>
          </a:prstGeom>
          <a:solidFill>
            <a:schemeClr val="bg1"/>
          </a:solidFill>
        </p:spPr>
        <p:txBody>
          <a:bodyPr wrap="square" rtlCol="0">
            <a:spAutoFit/>
          </a:bodyPr>
          <a:lstStyle/>
          <a:p>
            <a:pPr marL="171450" indent="-171450">
              <a:buClr>
                <a:srgbClr val="006298"/>
              </a:buClr>
              <a:buFont typeface="Wingdings" panose="05000000000000000000" pitchFamily="2" charset="2"/>
              <a:buChar char="Ø"/>
            </a:pPr>
            <a:r>
              <a:rPr lang="en-US" sz="1100" b="1" dirty="0"/>
              <a:t>Store tubes at room temp.</a:t>
            </a:r>
          </a:p>
          <a:p>
            <a:pPr marL="171450" indent="-171450">
              <a:buClr>
                <a:srgbClr val="006298"/>
              </a:buClr>
              <a:buFont typeface="Wingdings" panose="05000000000000000000" pitchFamily="2" charset="2"/>
              <a:buChar char="Ø"/>
            </a:pPr>
            <a:r>
              <a:rPr lang="en-US" sz="1100" b="1" dirty="0"/>
              <a:t>Check expiration date on collection tubes.</a:t>
            </a:r>
          </a:p>
          <a:p>
            <a:pPr marL="171450" indent="-171450">
              <a:buClr>
                <a:srgbClr val="006298"/>
              </a:buClr>
              <a:buFont typeface="Wingdings" panose="05000000000000000000" pitchFamily="2" charset="2"/>
              <a:buChar char="Ø"/>
            </a:pPr>
            <a:r>
              <a:rPr lang="en-US" sz="1100" b="1" dirty="0"/>
              <a:t>Label tubes with preprinted labels prior to blood draw.</a:t>
            </a:r>
          </a:p>
          <a:p>
            <a:pPr marL="285750" indent="-285750">
              <a:buClr>
                <a:srgbClr val="006298"/>
              </a:buClr>
              <a:buFont typeface="Arial" panose="020B0604020202020204" pitchFamily="34" charset="0"/>
              <a:buChar char="•"/>
            </a:pPr>
            <a:endParaRPr lang="en-US" sz="1200" b="1" dirty="0"/>
          </a:p>
        </p:txBody>
      </p:sp>
      <p:sp>
        <p:nvSpPr>
          <p:cNvPr id="5" name="TextBox 4">
            <a:extLst>
              <a:ext uri="{FF2B5EF4-FFF2-40B4-BE49-F238E27FC236}">
                <a16:creationId xmlns:a16="http://schemas.microsoft.com/office/drawing/2014/main" id="{61056817-DEDF-8665-431D-AC07DFF8192E}"/>
              </a:ext>
            </a:extLst>
          </p:cNvPr>
          <p:cNvSpPr txBox="1"/>
          <p:nvPr/>
        </p:nvSpPr>
        <p:spPr>
          <a:xfrm>
            <a:off x="3678587" y="4670350"/>
            <a:ext cx="1420226" cy="1461939"/>
          </a:xfrm>
          <a:prstGeom prst="rect">
            <a:avLst/>
          </a:prstGeom>
          <a:solidFill>
            <a:schemeClr val="bg1"/>
          </a:solidFill>
        </p:spPr>
        <p:txBody>
          <a:bodyPr wrap="square" rtlCol="0">
            <a:spAutoFit/>
          </a:bodyPr>
          <a:lstStyle/>
          <a:p>
            <a:pPr marL="171450" indent="-171450">
              <a:buClr>
                <a:srgbClr val="006298"/>
              </a:buClr>
              <a:buFont typeface="Wingdings" panose="05000000000000000000" pitchFamily="2" charset="2"/>
              <a:buChar char="Ø"/>
            </a:pPr>
            <a:r>
              <a:rPr lang="en-US" sz="1100" b="1" dirty="0"/>
              <a:t>Collect blood in PAXgene</a:t>
            </a:r>
            <a:r>
              <a:rPr lang="en-US" sz="1100" b="1" baseline="30000" dirty="0"/>
              <a:t>TM</a:t>
            </a:r>
            <a:r>
              <a:rPr lang="en-US" sz="1100" b="1" dirty="0"/>
              <a:t> tube allowing blood to flow for 10 seconds, and ensuring blood flow has stopped.</a:t>
            </a:r>
          </a:p>
          <a:p>
            <a:pPr marL="285750" indent="-285750">
              <a:buClr>
                <a:srgbClr val="006298"/>
              </a:buClr>
              <a:buFont typeface="Arial" panose="020B0604020202020204" pitchFamily="34" charset="0"/>
              <a:buChar char="•"/>
            </a:pPr>
            <a:endParaRPr lang="en-US" sz="1200" b="1" dirty="0"/>
          </a:p>
        </p:txBody>
      </p:sp>
      <p:sp>
        <p:nvSpPr>
          <p:cNvPr id="6" name="TextBox 5">
            <a:extLst>
              <a:ext uri="{FF2B5EF4-FFF2-40B4-BE49-F238E27FC236}">
                <a16:creationId xmlns:a16="http://schemas.microsoft.com/office/drawing/2014/main" id="{9A3811EB-6681-39DF-17BB-C02A75B24A9E}"/>
              </a:ext>
            </a:extLst>
          </p:cNvPr>
          <p:cNvSpPr txBox="1"/>
          <p:nvPr/>
        </p:nvSpPr>
        <p:spPr>
          <a:xfrm>
            <a:off x="5573391" y="4683673"/>
            <a:ext cx="1420226" cy="1123384"/>
          </a:xfrm>
          <a:prstGeom prst="rect">
            <a:avLst/>
          </a:prstGeom>
          <a:solidFill>
            <a:schemeClr val="bg1"/>
          </a:solidFill>
        </p:spPr>
        <p:txBody>
          <a:bodyPr wrap="square" rtlCol="0">
            <a:spAutoFit/>
          </a:bodyPr>
          <a:lstStyle/>
          <a:p>
            <a:pPr marL="171450" indent="-171450">
              <a:buClr>
                <a:srgbClr val="006298"/>
              </a:buClr>
              <a:buFont typeface="Wingdings" panose="05000000000000000000" pitchFamily="2" charset="2"/>
              <a:buChar char="Ø"/>
            </a:pPr>
            <a:r>
              <a:rPr lang="en-US" sz="1100" b="1" dirty="0"/>
              <a:t>Immediately after blood draw, invert tube 8-10 times to mix sample.</a:t>
            </a:r>
          </a:p>
          <a:p>
            <a:pPr marL="285750" indent="-285750">
              <a:buClr>
                <a:srgbClr val="006298"/>
              </a:buClr>
              <a:buFont typeface="Arial" panose="020B0604020202020204" pitchFamily="34" charset="0"/>
              <a:buChar char="•"/>
            </a:pPr>
            <a:endParaRPr lang="en-US" sz="1200" b="1" dirty="0"/>
          </a:p>
        </p:txBody>
      </p:sp>
      <p:sp>
        <p:nvSpPr>
          <p:cNvPr id="7" name="TextBox 6">
            <a:extLst>
              <a:ext uri="{FF2B5EF4-FFF2-40B4-BE49-F238E27FC236}">
                <a16:creationId xmlns:a16="http://schemas.microsoft.com/office/drawing/2014/main" id="{CFE74A37-BA51-0D61-DD25-7176BDD33902}"/>
              </a:ext>
            </a:extLst>
          </p:cNvPr>
          <p:cNvSpPr txBox="1"/>
          <p:nvPr/>
        </p:nvSpPr>
        <p:spPr>
          <a:xfrm>
            <a:off x="7468195" y="4682135"/>
            <a:ext cx="1420226" cy="1277273"/>
          </a:xfrm>
          <a:prstGeom prst="rect">
            <a:avLst/>
          </a:prstGeom>
          <a:solidFill>
            <a:schemeClr val="bg1"/>
          </a:solidFill>
        </p:spPr>
        <p:txBody>
          <a:bodyPr wrap="square" rtlCol="0">
            <a:spAutoFit/>
          </a:bodyPr>
          <a:lstStyle/>
          <a:p>
            <a:pPr marL="171450" indent="-171450">
              <a:buClr>
                <a:srgbClr val="006298"/>
              </a:buClr>
              <a:buFont typeface="Wingdings" panose="05000000000000000000" pitchFamily="2" charset="2"/>
              <a:buChar char="Ø"/>
            </a:pPr>
            <a:r>
              <a:rPr lang="en-US" sz="1100" b="1" dirty="0"/>
              <a:t>Store tubes in wire rack at -80°C until shipment to NCRAD.</a:t>
            </a:r>
          </a:p>
          <a:p>
            <a:pPr marL="171450" indent="-171450">
              <a:buClr>
                <a:srgbClr val="006298"/>
              </a:buClr>
              <a:buFont typeface="Wingdings" panose="05000000000000000000" pitchFamily="2" charset="2"/>
              <a:buChar char="Ø"/>
            </a:pPr>
            <a:r>
              <a:rPr lang="en-US" sz="1100" b="1" u="sng" dirty="0">
                <a:solidFill>
                  <a:srgbClr val="00843D"/>
                </a:solidFill>
              </a:rPr>
              <a:t>Do not store tube in Styrofoam racks.</a:t>
            </a:r>
            <a:endParaRPr lang="en-US" sz="1200" b="1" u="sng" dirty="0">
              <a:solidFill>
                <a:srgbClr val="00843D"/>
              </a:solidFill>
            </a:endParaRPr>
          </a:p>
        </p:txBody>
      </p:sp>
    </p:spTree>
    <p:extLst>
      <p:ext uri="{BB962C8B-B14F-4D97-AF65-F5344CB8AC3E}">
        <p14:creationId xmlns:p14="http://schemas.microsoft.com/office/powerpoint/2010/main" val="3453673105"/>
      </p:ext>
    </p:extLst>
  </p:cSld>
  <p:clrMapOvr>
    <a:masterClrMapping/>
  </p:clrMapOvr>
  <mc:AlternateContent xmlns:mc="http://schemas.openxmlformats.org/markup-compatibility/2006" xmlns:p14="http://schemas.microsoft.com/office/powerpoint/2010/main">
    <mc:Choice Requires="p14">
      <p:transition spd="slow" p14:dur="2000" advTm="73462"/>
    </mc:Choice>
    <mc:Fallback xmlns="">
      <p:transition spd="slow" advTm="73462"/>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50EA1F-969D-DAE8-4C1A-D2579A8F0B6B}"/>
              </a:ext>
            </a:extLst>
          </p:cNvPr>
          <p:cNvSpPr txBox="1">
            <a:spLocks noGrp="1"/>
          </p:cNvSpPr>
          <p:nvPr>
            <p:ph type="title" idx="4294967295"/>
          </p:nvPr>
        </p:nvSpPr>
        <p:spPr>
          <a:xfrm>
            <a:off x="567227" y="3309188"/>
            <a:ext cx="11057546"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accent1">
                    <a:lumMod val="75000"/>
                  </a:schemeClr>
                </a:solidFill>
                <a:effectLst/>
                <a:uLnTx/>
                <a:uFillTx/>
                <a:latin typeface="+mn-lt"/>
                <a:ea typeface="+mn-ea"/>
                <a:cs typeface="+mn-cs"/>
              </a:rPr>
              <a:t>Sample Shipments to NCRAD</a:t>
            </a:r>
          </a:p>
        </p:txBody>
      </p:sp>
    </p:spTree>
    <p:extLst>
      <p:ext uri="{BB962C8B-B14F-4D97-AF65-F5344CB8AC3E}">
        <p14:creationId xmlns:p14="http://schemas.microsoft.com/office/powerpoint/2010/main" val="3238357293"/>
      </p:ext>
    </p:extLst>
  </p:cSld>
  <p:clrMapOvr>
    <a:masterClrMapping/>
  </p:clrMapOvr>
  <mc:AlternateContent xmlns:mc="http://schemas.openxmlformats.org/markup-compatibility/2006" xmlns:p14="http://schemas.microsoft.com/office/powerpoint/2010/main">
    <mc:Choice Requires="p14">
      <p:transition spd="slow" p14:dur="2000" advTm="5202"/>
    </mc:Choice>
    <mc:Fallback xmlns="">
      <p:transition spd="slow" advTm="520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1230" y="-337470"/>
            <a:ext cx="9144000" cy="2387600"/>
          </a:xfrm>
        </p:spPr>
        <p:txBody>
          <a:bodyPr>
            <a:normAutofit fontScale="90000"/>
          </a:bodyPr>
          <a:lstStyle/>
          <a:p>
            <a:r>
              <a:rPr lang="en-US" b="1" dirty="0">
                <a:solidFill>
                  <a:schemeClr val="accent1">
                    <a:lumMod val="75000"/>
                  </a:schemeClr>
                </a:solidFill>
              </a:rPr>
              <a:t>Sample Shipments Summary</a:t>
            </a:r>
          </a:p>
        </p:txBody>
      </p:sp>
      <p:pic>
        <p:nvPicPr>
          <p:cNvPr id="3" name="Picture 2">
            <a:extLst>
              <a:ext uri="{FF2B5EF4-FFF2-40B4-BE49-F238E27FC236}">
                <a16:creationId xmlns:a16="http://schemas.microsoft.com/office/drawing/2014/main" id="{37610B37-FF08-D3D0-7C8C-2770858E9DE5}"/>
              </a:ext>
            </a:extLst>
          </p:cNvPr>
          <p:cNvPicPr>
            <a:picLocks noChangeAspect="1"/>
          </p:cNvPicPr>
          <p:nvPr/>
        </p:nvPicPr>
        <p:blipFill>
          <a:blip r:embed="rId2"/>
          <a:stretch>
            <a:fillRect/>
          </a:stretch>
        </p:blipFill>
        <p:spPr>
          <a:xfrm>
            <a:off x="1641230" y="2050130"/>
            <a:ext cx="9144000" cy="2952176"/>
          </a:xfrm>
          <a:prstGeom prst="rect">
            <a:avLst/>
          </a:prstGeom>
        </p:spPr>
      </p:pic>
    </p:spTree>
    <p:extLst>
      <p:ext uri="{BB962C8B-B14F-4D97-AF65-F5344CB8AC3E}">
        <p14:creationId xmlns:p14="http://schemas.microsoft.com/office/powerpoint/2010/main" val="3018584859"/>
      </p:ext>
    </p:extLst>
  </p:cSld>
  <p:clrMapOvr>
    <a:masterClrMapping/>
  </p:clrMapOvr>
  <mc:AlternateContent xmlns:mc="http://schemas.openxmlformats.org/markup-compatibility/2006" xmlns:p14="http://schemas.microsoft.com/office/powerpoint/2010/main">
    <mc:Choice Requires="p14">
      <p:transition spd="slow" p14:dur="2000" advTm="25470"/>
    </mc:Choice>
    <mc:Fallback xmlns="">
      <p:transition spd="slow" advTm="2547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472" y="74141"/>
            <a:ext cx="8458199" cy="1143000"/>
          </a:xfrm>
        </p:spPr>
        <p:txBody>
          <a:bodyPr>
            <a:normAutofit/>
          </a:bodyPr>
          <a:lstStyle/>
          <a:p>
            <a:r>
              <a:rPr lang="en-US" b="1" dirty="0">
                <a:solidFill>
                  <a:schemeClr val="accent1">
                    <a:lumMod val="75000"/>
                  </a:schemeClr>
                </a:solidFill>
              </a:rPr>
              <a:t>Frozen Shipment Packaging</a:t>
            </a:r>
          </a:p>
        </p:txBody>
      </p:sp>
      <p:sp>
        <p:nvSpPr>
          <p:cNvPr id="3" name="Content Placeholder 2"/>
          <p:cNvSpPr>
            <a:spLocks noGrp="1"/>
          </p:cNvSpPr>
          <p:nvPr>
            <p:ph idx="1"/>
          </p:nvPr>
        </p:nvSpPr>
        <p:spPr>
          <a:xfrm>
            <a:off x="1981200" y="1143000"/>
            <a:ext cx="9357360" cy="5236285"/>
          </a:xfrm>
        </p:spPr>
        <p:txBody>
          <a:bodyPr>
            <a:normAutofit fontScale="92500"/>
          </a:bodyPr>
          <a:lstStyle/>
          <a:p>
            <a:pPr>
              <a:lnSpc>
                <a:spcPct val="120000"/>
              </a:lnSpc>
            </a:pPr>
            <a:r>
              <a:rPr lang="en-US" b="1" dirty="0"/>
              <a:t>Samples shipped frozen to </a:t>
            </a:r>
            <a:r>
              <a:rPr lang="en-US" b="1" dirty="0">
                <a:highlight>
                  <a:srgbClr val="FFFF00"/>
                </a:highlight>
              </a:rPr>
              <a:t>NCRAD </a:t>
            </a:r>
          </a:p>
          <a:p>
            <a:pPr lvl="1">
              <a:lnSpc>
                <a:spcPct val="120000"/>
              </a:lnSpc>
            </a:pPr>
            <a:r>
              <a:rPr lang="en-US" sz="3200" dirty="0"/>
              <a:t>Buffy Coat and PAXgene</a:t>
            </a:r>
            <a:r>
              <a:rPr lang="en-US" sz="3200" baseline="30000" dirty="0"/>
              <a:t>TM</a:t>
            </a:r>
            <a:endParaRPr lang="en-US" sz="3200" dirty="0"/>
          </a:p>
          <a:p>
            <a:pPr lvl="1">
              <a:lnSpc>
                <a:spcPct val="120000"/>
              </a:lnSpc>
            </a:pPr>
            <a:r>
              <a:rPr lang="en-US" sz="3200" b="1" dirty="0">
                <a:solidFill>
                  <a:srgbClr val="FF0000"/>
                </a:solidFill>
              </a:rPr>
              <a:t>Ship Monday-Wednesday Only</a:t>
            </a:r>
            <a:endParaRPr lang="en-US" b="1" dirty="0"/>
          </a:p>
          <a:p>
            <a:pPr>
              <a:lnSpc>
                <a:spcPct val="120000"/>
              </a:lnSpc>
            </a:pPr>
            <a:r>
              <a:rPr lang="en-US" dirty="0"/>
              <a:t>Hold packaged samples in a -80°C freezer until pickup.</a:t>
            </a:r>
          </a:p>
          <a:p>
            <a:pPr>
              <a:lnSpc>
                <a:spcPct val="120000"/>
              </a:lnSpc>
            </a:pPr>
            <a:r>
              <a:rPr lang="en-US" dirty="0"/>
              <a:t>Include copy of Blood Sample Shipment and Notification Form</a:t>
            </a:r>
          </a:p>
          <a:p>
            <a:pPr>
              <a:lnSpc>
                <a:spcPct val="120000"/>
              </a:lnSpc>
            </a:pPr>
            <a:r>
              <a:rPr lang="en-US" dirty="0"/>
              <a:t>Batch samples together</a:t>
            </a:r>
          </a:p>
          <a:p>
            <a:pPr lvl="1">
              <a:lnSpc>
                <a:spcPct val="120000"/>
              </a:lnSpc>
            </a:pPr>
            <a:r>
              <a:rPr lang="en-US" dirty="0"/>
              <a:t>6 participant samples or 2 cryoboxes with 3 participants each   (Buffy Coat)</a:t>
            </a:r>
          </a:p>
          <a:p>
            <a:pPr lvl="1">
              <a:lnSpc>
                <a:spcPct val="120000"/>
              </a:lnSpc>
            </a:pPr>
            <a:r>
              <a:rPr lang="en-US" b="1" dirty="0"/>
              <a:t>Batch shipping should be performed quarterly or as a full shipment of specimens accumulates, whichever is sooner.</a:t>
            </a:r>
          </a:p>
          <a:p>
            <a:pPr lvl="1">
              <a:lnSpc>
                <a:spcPct val="120000"/>
              </a:lnSpc>
              <a:buFont typeface="Arial" panose="020B0604020202020204" pitchFamily="34" charset="0"/>
              <a:buChar char="•"/>
            </a:pPr>
            <a:endParaRPr lang="en-US" sz="3900" b="1" dirty="0"/>
          </a:p>
          <a:p>
            <a:pPr marL="0" indent="0">
              <a:buNone/>
            </a:pPr>
            <a:endParaRPr lang="en-US" dirty="0"/>
          </a:p>
        </p:txBody>
      </p:sp>
    </p:spTree>
    <p:extLst>
      <p:ext uri="{BB962C8B-B14F-4D97-AF65-F5344CB8AC3E}">
        <p14:creationId xmlns:p14="http://schemas.microsoft.com/office/powerpoint/2010/main" val="728948081"/>
      </p:ext>
    </p:extLst>
  </p:cSld>
  <p:clrMapOvr>
    <a:masterClrMapping/>
  </p:clrMapOvr>
  <mc:AlternateContent xmlns:mc="http://schemas.openxmlformats.org/markup-compatibility/2006" xmlns:p14="http://schemas.microsoft.com/office/powerpoint/2010/main">
    <mc:Choice Requires="p14">
      <p:transition spd="slow" p14:dur="2000" advTm="52888"/>
    </mc:Choice>
    <mc:Fallback xmlns="">
      <p:transition spd="slow" advTm="5288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005" y="251962"/>
            <a:ext cx="7339989" cy="1241025"/>
          </a:xfrm>
        </p:spPr>
        <p:txBody>
          <a:bodyPr>
            <a:normAutofit/>
          </a:bodyPr>
          <a:lstStyle/>
          <a:p>
            <a:r>
              <a:rPr lang="en-US" sz="4000" b="1" dirty="0">
                <a:solidFill>
                  <a:schemeClr val="accent1">
                    <a:lumMod val="75000"/>
                  </a:schemeClr>
                </a:solidFill>
              </a:rPr>
              <a:t>Shipping Frozen Samples</a:t>
            </a:r>
          </a:p>
        </p:txBody>
      </p:sp>
      <p:sp>
        <p:nvSpPr>
          <p:cNvPr id="16" name="TextBox 10"/>
          <p:cNvSpPr txBox="1"/>
          <p:nvPr/>
        </p:nvSpPr>
        <p:spPr>
          <a:xfrm>
            <a:off x="4451927" y="4518516"/>
            <a:ext cx="3038764" cy="888261"/>
          </a:xfrm>
          <a:prstGeom prst="rect">
            <a:avLst/>
          </a:prstGeom>
          <a:ln w="28575">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algn="ctr">
              <a:lnSpc>
                <a:spcPct val="107000"/>
              </a:lnSpc>
              <a:spcBef>
                <a:spcPts val="0"/>
              </a:spcBef>
              <a:spcAft>
                <a:spcPts val="600"/>
              </a:spcAft>
            </a:pPr>
            <a:r>
              <a:rPr lang="en-US" sz="12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Buffy Coats (3) Per each  Study Participant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 to 3 Study Participants per cryobox </a:t>
            </a:r>
            <a:endParaRPr lang="en-US" sz="1200" dirty="0">
              <a:effectLst/>
              <a:latin typeface="Times New Roman" panose="02020603050405020304" pitchFamily="18" charset="0"/>
              <a:ea typeface="PMingLiU" panose="02020500000000000000" pitchFamily="18" charset="-120"/>
            </a:endParaRPr>
          </a:p>
        </p:txBody>
      </p:sp>
      <p:pic>
        <p:nvPicPr>
          <p:cNvPr id="4" name="Picture 3" descr="Overhead view of 6 clear capped cryovials in a 25-slot cryobox.">
            <a:extLst>
              <a:ext uri="{FF2B5EF4-FFF2-40B4-BE49-F238E27FC236}">
                <a16:creationId xmlns:a16="http://schemas.microsoft.com/office/drawing/2014/main" id="{A0B79ADF-9165-EDE9-1966-AEBB7135DF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3"/>
          <a:stretch/>
        </p:blipFill>
        <p:spPr bwMode="auto">
          <a:xfrm>
            <a:off x="4451927" y="1810327"/>
            <a:ext cx="3038764" cy="23328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6793494"/>
      </p:ext>
    </p:extLst>
  </p:cSld>
  <p:clrMapOvr>
    <a:masterClrMapping/>
  </p:clrMapOvr>
  <mc:AlternateContent xmlns:mc="http://schemas.openxmlformats.org/markup-compatibility/2006" xmlns:p14="http://schemas.microsoft.com/office/powerpoint/2010/main">
    <mc:Choice Requires="p14">
      <p:transition spd="slow" p14:dur="2000" advTm="21626"/>
    </mc:Choice>
    <mc:Fallback xmlns="">
      <p:transition spd="slow" advTm="2162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838F-51C6-2A1A-2CFB-B0CCCAB8ECF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DoD-ABDI Study Specimens</a:t>
            </a:r>
          </a:p>
        </p:txBody>
      </p:sp>
      <p:graphicFrame>
        <p:nvGraphicFramePr>
          <p:cNvPr id="7" name="Content Placeholder 6">
            <a:extLst>
              <a:ext uri="{FF2B5EF4-FFF2-40B4-BE49-F238E27FC236}">
                <a16:creationId xmlns:a16="http://schemas.microsoft.com/office/drawing/2014/main" id="{A38F13B8-7B9F-7F46-87DC-C3CFC4C8202C}"/>
              </a:ext>
            </a:extLst>
          </p:cNvPr>
          <p:cNvGraphicFramePr>
            <a:graphicFrameLocks noGrp="1"/>
          </p:cNvGraphicFramePr>
          <p:nvPr>
            <p:ph idx="1"/>
            <p:extLst>
              <p:ext uri="{D42A27DB-BD31-4B8C-83A1-F6EECF244321}">
                <p14:modId xmlns:p14="http://schemas.microsoft.com/office/powerpoint/2010/main" val="422572838"/>
              </p:ext>
            </p:extLst>
          </p:nvPr>
        </p:nvGraphicFramePr>
        <p:xfrm>
          <a:off x="3269673" y="2558472"/>
          <a:ext cx="5190835" cy="1108364"/>
        </p:xfrm>
        <a:graphic>
          <a:graphicData uri="http://schemas.openxmlformats.org/drawingml/2006/table">
            <a:tbl>
              <a:tblPr firstRow="1" firstCol="1" bandRow="1"/>
              <a:tblGrid>
                <a:gridCol w="1757770">
                  <a:extLst>
                    <a:ext uri="{9D8B030D-6E8A-4147-A177-3AD203B41FA5}">
                      <a16:colId xmlns:a16="http://schemas.microsoft.com/office/drawing/2014/main" val="3314769338"/>
                    </a:ext>
                  </a:extLst>
                </a:gridCol>
                <a:gridCol w="1298998">
                  <a:extLst>
                    <a:ext uri="{9D8B030D-6E8A-4147-A177-3AD203B41FA5}">
                      <a16:colId xmlns:a16="http://schemas.microsoft.com/office/drawing/2014/main" val="1894692510"/>
                    </a:ext>
                  </a:extLst>
                </a:gridCol>
                <a:gridCol w="1298998">
                  <a:extLst>
                    <a:ext uri="{9D8B030D-6E8A-4147-A177-3AD203B41FA5}">
                      <a16:colId xmlns:a16="http://schemas.microsoft.com/office/drawing/2014/main" val="2343348249"/>
                    </a:ext>
                  </a:extLst>
                </a:gridCol>
                <a:gridCol w="835069">
                  <a:extLst>
                    <a:ext uri="{9D8B030D-6E8A-4147-A177-3AD203B41FA5}">
                      <a16:colId xmlns:a16="http://schemas.microsoft.com/office/drawing/2014/main" val="2479905649"/>
                    </a:ext>
                  </a:extLst>
                </a:gridCol>
              </a:tblGrid>
              <a:tr h="554182">
                <a:tc>
                  <a:txBody>
                    <a:bodyPr/>
                    <a:lstStyle/>
                    <a:p>
                      <a:pPr marL="0" marR="0">
                        <a:lnSpc>
                          <a:spcPct val="107000"/>
                        </a:lnSpc>
                        <a:spcBef>
                          <a:spcPts val="0"/>
                        </a:spcBef>
                        <a:spcAft>
                          <a:spcPts val="0"/>
                        </a:spcAft>
                      </a:pPr>
                      <a:r>
                        <a:rPr lang="en-US" sz="1400" b="1">
                          <a:solidFill>
                            <a:srgbClr val="F8F9FA"/>
                          </a:solidFill>
                          <a:effectLst/>
                          <a:latin typeface="Calibri" panose="020F0502020204030204" pitchFamily="34" charset="0"/>
                          <a:ea typeface="Calibri" panose="020F0502020204030204" pitchFamily="34" charset="0"/>
                          <a:cs typeface="Times New Roman" panose="02020603050405020304" pitchFamily="18" charset="0"/>
                        </a:rPr>
                        <a:t>Timepoint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a:solidFill>
                            <a:srgbClr val="F8F9FA"/>
                          </a:solidFill>
                          <a:effectLst/>
                          <a:latin typeface="Calibri" panose="020F0502020204030204" pitchFamily="34" charset="0"/>
                          <a:ea typeface="Calibri" panose="020F0502020204030204" pitchFamily="34" charset="0"/>
                          <a:cs typeface="Times New Roman" panose="02020603050405020304" pitchFamily="18" charset="0"/>
                        </a:rPr>
                        <a:t>Plasma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a:solidFill>
                            <a:srgbClr val="F8F9FA"/>
                          </a:solidFill>
                          <a:effectLst/>
                          <a:latin typeface="Calibri" panose="020F0502020204030204" pitchFamily="34" charset="0"/>
                          <a:ea typeface="Calibri" panose="020F0502020204030204" pitchFamily="34" charset="0"/>
                          <a:cs typeface="Times New Roman" panose="02020603050405020304" pitchFamily="18" charset="0"/>
                        </a:rPr>
                        <a:t>Buffy Coat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dirty="0">
                          <a:solidFill>
                            <a:srgbClr val="F8F9FA"/>
                          </a:solidFill>
                          <a:effectLst/>
                          <a:latin typeface="Calibri" panose="020F0502020204030204" pitchFamily="34" charset="0"/>
                          <a:ea typeface="Calibri" panose="020F0502020204030204" pitchFamily="34" charset="0"/>
                          <a:cs typeface="Times New Roman" panose="02020603050405020304" pitchFamily="18" charset="0"/>
                        </a:rPr>
                        <a:t>RNA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43D"/>
                    </a:solidFill>
                  </a:tcPr>
                </a:tc>
                <a:extLst>
                  <a:ext uri="{0D108BD9-81ED-4DB2-BD59-A6C34878D82A}">
                    <a16:rowId xmlns:a16="http://schemas.microsoft.com/office/drawing/2014/main" val="2201303973"/>
                  </a:ext>
                </a:extLst>
              </a:tr>
              <a:tr h="554182">
                <a:tc>
                  <a:txBody>
                    <a:bodyPr/>
                    <a:lstStyle/>
                    <a:p>
                      <a:pPr marL="0" marR="0">
                        <a:lnSpc>
                          <a:spcPct val="107000"/>
                        </a:lnSpc>
                        <a:spcBef>
                          <a:spcPts val="0"/>
                        </a:spcBef>
                        <a:spcAft>
                          <a:spcPts val="0"/>
                        </a:spcAft>
                      </a:pPr>
                      <a:r>
                        <a:rPr lang="en-US" sz="1400" b="1" dirty="0">
                          <a:solidFill>
                            <a:srgbClr val="F8F9FA"/>
                          </a:solidFill>
                          <a:effectLst/>
                          <a:latin typeface="Calibri" panose="020F0502020204030204" pitchFamily="34" charset="0"/>
                          <a:ea typeface="Calibri" panose="020F0502020204030204" pitchFamily="34" charset="0"/>
                          <a:cs typeface="Times New Roman" panose="02020603050405020304" pitchFamily="18" charset="0"/>
                        </a:rPr>
                        <a:t>All Visits</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CEF"/>
                    </a:solidFill>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CEF"/>
                    </a:solidFill>
                  </a:tcPr>
                </a:tc>
                <a:tc>
                  <a:txBody>
                    <a:bodyPr/>
                    <a:lstStyle/>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CEF"/>
                    </a:solidFill>
                  </a:tcPr>
                </a:tc>
                <a:extLst>
                  <a:ext uri="{0D108BD9-81ED-4DB2-BD59-A6C34878D82A}">
                    <a16:rowId xmlns:a16="http://schemas.microsoft.com/office/drawing/2014/main" val="3324237255"/>
                  </a:ext>
                </a:extLst>
              </a:tr>
            </a:tbl>
          </a:graphicData>
        </a:graphic>
      </p:graphicFrame>
      <p:sp>
        <p:nvSpPr>
          <p:cNvPr id="3" name="TextBox 2">
            <a:extLst>
              <a:ext uri="{FF2B5EF4-FFF2-40B4-BE49-F238E27FC236}">
                <a16:creationId xmlns:a16="http://schemas.microsoft.com/office/drawing/2014/main" id="{27F2589C-E5CF-D840-38AC-DAA4338EE651}"/>
              </a:ext>
            </a:extLst>
          </p:cNvPr>
          <p:cNvSpPr txBox="1"/>
          <p:nvPr/>
        </p:nvSpPr>
        <p:spPr>
          <a:xfrm>
            <a:off x="2225842" y="782053"/>
            <a:ext cx="7279105" cy="646331"/>
          </a:xfrm>
          <a:prstGeom prst="rect">
            <a:avLst/>
          </a:prstGeom>
          <a:noFill/>
        </p:spPr>
        <p:txBody>
          <a:bodyPr wrap="square" rtlCol="0">
            <a:spAutoFit/>
          </a:bodyPr>
          <a:lstStyle/>
          <a:p>
            <a:pPr algn="ctr"/>
            <a:r>
              <a:rPr lang="en-US" sz="3600" dirty="0"/>
              <a:t>Biofluids Collection Schedule </a:t>
            </a:r>
          </a:p>
        </p:txBody>
      </p:sp>
    </p:spTree>
    <p:extLst>
      <p:ext uri="{BB962C8B-B14F-4D97-AF65-F5344CB8AC3E}">
        <p14:creationId xmlns:p14="http://schemas.microsoft.com/office/powerpoint/2010/main" val="3496168713"/>
      </p:ext>
    </p:extLst>
  </p:cSld>
  <p:clrMapOvr>
    <a:masterClrMapping/>
  </p:clrMapOvr>
  <mc:AlternateContent xmlns:mc="http://schemas.openxmlformats.org/markup-compatibility/2006" xmlns:p14="http://schemas.microsoft.com/office/powerpoint/2010/main">
    <mc:Choice Requires="p14">
      <p:transition spd="slow" p14:dur="2000" advTm="13248"/>
    </mc:Choice>
    <mc:Fallback xmlns="">
      <p:transition spd="slow" advTm="1324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068" y="2083398"/>
            <a:ext cx="4893172" cy="2883049"/>
          </a:xfrm>
        </p:spPr>
        <p:txBody>
          <a:bodyPr>
            <a:normAutofit fontScale="92500" lnSpcReduction="10000"/>
          </a:bodyPr>
          <a:lstStyle/>
          <a:p>
            <a:r>
              <a:rPr lang="en-US" dirty="0"/>
              <a:t>Use the biohazard bag to package the (1) 25-Slot Cryobox and (3) Pax gene tubes in bubble sleeves. </a:t>
            </a:r>
          </a:p>
          <a:p>
            <a:r>
              <a:rPr lang="en-US" dirty="0"/>
              <a:t>Please make sure that all samples that are frozen and returned to NCRAD are in an upright position . </a:t>
            </a:r>
          </a:p>
        </p:txBody>
      </p:sp>
      <p:sp>
        <p:nvSpPr>
          <p:cNvPr id="2" name="Title 1"/>
          <p:cNvSpPr txBox="1">
            <a:spLocks noGrp="1"/>
          </p:cNvSpPr>
          <p:nvPr>
            <p:ph type="title" idx="4294967295"/>
          </p:nvPr>
        </p:nvSpPr>
        <p:spPr>
          <a:xfrm>
            <a:off x="3024071" y="-5314"/>
            <a:ext cx="614385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1">
                    <a:lumMod val="75000"/>
                  </a:schemeClr>
                </a:solidFill>
                <a:effectLst/>
                <a:uLnTx/>
                <a:uFillTx/>
                <a:latin typeface="+mn-lt"/>
                <a:ea typeface="+mn-ea"/>
                <a:cs typeface="+mn-cs"/>
              </a:rPr>
              <a:t>Frozen Shipment Packaging</a:t>
            </a:r>
          </a:p>
        </p:txBody>
      </p:sp>
      <p:sp>
        <p:nvSpPr>
          <p:cNvPr id="9" name="Text Box 22"/>
          <p:cNvSpPr txBox="1">
            <a:spLocks noChangeArrowheads="1"/>
          </p:cNvSpPr>
          <p:nvPr/>
        </p:nvSpPr>
        <p:spPr bwMode="auto">
          <a:xfrm>
            <a:off x="5360893" y="5583697"/>
            <a:ext cx="3629024" cy="707886"/>
          </a:xfrm>
          <a:prstGeom prst="rect">
            <a:avLst/>
          </a:prstGeom>
          <a:solidFill>
            <a:srgbClr val="FFFFFF"/>
          </a:solidFill>
          <a:ln w="28575">
            <a:solidFill>
              <a:srgbClr val="4EA8A6"/>
            </a:solidFill>
            <a:miter lim="800000"/>
            <a:headEnd/>
            <a:tailEnd/>
          </a:ln>
        </p:spPr>
        <p:txBody>
          <a:bodyPr rot="0" vert="horz" wrap="square" lIns="91440" tIns="45720" rIns="91440" bIns="45720" anchor="t" anchorCtr="0" upright="1">
            <a:noAutofit/>
          </a:bodyPr>
          <a:lstStyle/>
          <a:p>
            <a:pPr marL="0" marR="0" algn="ctr">
              <a:spcBef>
                <a:spcPts val="0"/>
              </a:spcBef>
              <a:spcAft>
                <a:spcPts val="0"/>
              </a:spcAft>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Cryovial box and Pax Gene Tubes in bubble sleeves  placed in clear biohazard bag</a:t>
            </a:r>
          </a:p>
          <a:p>
            <a:pPr marL="457200" marR="0" algn="ctr">
              <a:spcBef>
                <a:spcPts val="0"/>
              </a:spcBef>
              <a:spcAft>
                <a:spcPts val="0"/>
              </a:spcAft>
              <a:tabLst>
                <a:tab pos="457200" algn="l"/>
              </a:tabLst>
            </a:pPr>
            <a:r>
              <a:rPr lang="en-US" sz="12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algn="ctr">
              <a:spcBef>
                <a:spcPts val="0"/>
              </a:spcBef>
              <a:spcAft>
                <a:spcPts val="0"/>
              </a:spcAft>
              <a:tabLst>
                <a:tab pos="457200" algn="l"/>
              </a:tabLst>
            </a:pPr>
            <a:r>
              <a:rPr lang="en-US" sz="1050" b="1"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descr="A photo of a 25 slot cryobox placed in a biohazard bag and absorbant sheet with 3 Pax Gene TM tubes.">
            <a:extLst>
              <a:ext uri="{FF2B5EF4-FFF2-40B4-BE49-F238E27FC236}">
                <a16:creationId xmlns:a16="http://schemas.microsoft.com/office/drawing/2014/main" id="{BBC2F266-B222-AA96-C7B7-54CDFDD64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582" y="868777"/>
            <a:ext cx="3715646" cy="4548715"/>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 4" descr="An green arrow pointing towards 3 Pax Gene TM tubes in bubble sleeves. ">
            <a:extLst>
              <a:ext uri="{FF2B5EF4-FFF2-40B4-BE49-F238E27FC236}">
                <a16:creationId xmlns:a16="http://schemas.microsoft.com/office/drawing/2014/main" id="{7D5D8F8E-0E33-3B62-FE8B-18397AE25789}"/>
              </a:ext>
            </a:extLst>
          </p:cNvPr>
          <p:cNvSpPr/>
          <p:nvPr/>
        </p:nvSpPr>
        <p:spPr>
          <a:xfrm>
            <a:off x="9167928" y="1736748"/>
            <a:ext cx="1915607" cy="6777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descr="An green arrow pointing to 25-slot cryobox.">
            <a:extLst>
              <a:ext uri="{FF2B5EF4-FFF2-40B4-BE49-F238E27FC236}">
                <a16:creationId xmlns:a16="http://schemas.microsoft.com/office/drawing/2014/main" id="{C231039F-083F-D0E1-36F7-14D20761E1BA}"/>
              </a:ext>
            </a:extLst>
          </p:cNvPr>
          <p:cNvSpPr/>
          <p:nvPr/>
        </p:nvSpPr>
        <p:spPr>
          <a:xfrm>
            <a:off x="9267286" y="4288715"/>
            <a:ext cx="1816249" cy="6777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AD5F8A4-BB15-61C8-9122-CE5033B8C92F}"/>
              </a:ext>
            </a:extLst>
          </p:cNvPr>
          <p:cNvSpPr txBox="1"/>
          <p:nvPr/>
        </p:nvSpPr>
        <p:spPr>
          <a:xfrm>
            <a:off x="9427441" y="5048160"/>
            <a:ext cx="6094206" cy="369332"/>
          </a:xfrm>
          <a:prstGeom prst="rect">
            <a:avLst/>
          </a:prstGeom>
          <a:noFill/>
        </p:spPr>
        <p:txBody>
          <a:bodyPr wrap="square">
            <a:spAutoFit/>
          </a:bodyPr>
          <a:lstStyle/>
          <a:p>
            <a:r>
              <a:rPr lang="en-US" b="1" dirty="0"/>
              <a:t>(1) 25-Slot Cryobox</a:t>
            </a:r>
          </a:p>
        </p:txBody>
      </p:sp>
      <p:sp>
        <p:nvSpPr>
          <p:cNvPr id="12" name="TextBox 11">
            <a:extLst>
              <a:ext uri="{FF2B5EF4-FFF2-40B4-BE49-F238E27FC236}">
                <a16:creationId xmlns:a16="http://schemas.microsoft.com/office/drawing/2014/main" id="{807A351E-6318-F572-8AEE-F61902578997}"/>
              </a:ext>
            </a:extLst>
          </p:cNvPr>
          <p:cNvSpPr txBox="1"/>
          <p:nvPr/>
        </p:nvSpPr>
        <p:spPr>
          <a:xfrm>
            <a:off x="8989917" y="2414480"/>
            <a:ext cx="3389523" cy="646331"/>
          </a:xfrm>
          <a:prstGeom prst="rect">
            <a:avLst/>
          </a:prstGeom>
          <a:noFill/>
        </p:spPr>
        <p:txBody>
          <a:bodyPr wrap="square">
            <a:spAutoFit/>
          </a:bodyPr>
          <a:lstStyle/>
          <a:p>
            <a:r>
              <a:rPr lang="en-US" b="1" dirty="0"/>
              <a:t>(3) Pax gene TM tubes in bubble sleeves. </a:t>
            </a:r>
          </a:p>
        </p:txBody>
      </p:sp>
    </p:spTree>
    <p:extLst>
      <p:ext uri="{BB962C8B-B14F-4D97-AF65-F5344CB8AC3E}">
        <p14:creationId xmlns:p14="http://schemas.microsoft.com/office/powerpoint/2010/main" val="2281386666"/>
      </p:ext>
    </p:extLst>
  </p:cSld>
  <p:clrMapOvr>
    <a:masterClrMapping/>
  </p:clrMapOvr>
  <mc:AlternateContent xmlns:mc="http://schemas.openxmlformats.org/markup-compatibility/2006" xmlns:p14="http://schemas.microsoft.com/office/powerpoint/2010/main">
    <mc:Choice Requires="p14">
      <p:transition spd="slow" p14:dur="2000" advTm="64379"/>
    </mc:Choice>
    <mc:Fallback xmlns="">
      <p:transition spd="slow" advTm="6437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4591" y="1352891"/>
            <a:ext cx="4928166" cy="4406220"/>
          </a:xfrm>
        </p:spPr>
        <p:txBody>
          <a:bodyPr>
            <a:normAutofit lnSpcReduction="10000"/>
          </a:bodyPr>
          <a:lstStyle/>
          <a:p>
            <a:r>
              <a:rPr lang="en-US" dirty="0"/>
              <a:t>Place 2-3 inches of dry ice in the bottom of the Styrofoam shipping container, then insert the cryoboxes laying upright.</a:t>
            </a:r>
          </a:p>
          <a:p>
            <a:r>
              <a:rPr lang="en-US" dirty="0"/>
              <a:t>Fully cover the cryoboxes with additional dry ice, and if possible, completely fill the shipper with pelleted dry ice.</a:t>
            </a:r>
          </a:p>
          <a:p>
            <a:r>
              <a:rPr lang="en-US" dirty="0"/>
              <a:t>Each Styrofoam shipper must contain about 10lbs </a:t>
            </a:r>
            <a:r>
              <a:rPr lang="en-US" dirty="0">
                <a:highlight>
                  <a:srgbClr val="FFFF00"/>
                </a:highlight>
              </a:rPr>
              <a:t>(20 kg) </a:t>
            </a:r>
            <a:r>
              <a:rPr lang="en-US" dirty="0"/>
              <a:t>of dry ice.</a:t>
            </a:r>
          </a:p>
          <a:p>
            <a:endParaRPr lang="en-US" dirty="0"/>
          </a:p>
        </p:txBody>
      </p:sp>
      <p:pic>
        <p:nvPicPr>
          <p:cNvPr id="5" name="Picture 4" descr="A photo of a frozen shipping container filled with pelleted dry i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2801" y="1843316"/>
            <a:ext cx="3642451" cy="3106055"/>
          </a:xfrm>
          <a:prstGeom prst="rect">
            <a:avLst/>
          </a:prstGeom>
          <a:noFill/>
          <a:ln>
            <a:noFill/>
          </a:ln>
        </p:spPr>
      </p:pic>
      <p:sp>
        <p:nvSpPr>
          <p:cNvPr id="6" name="Title 5"/>
          <p:cNvSpPr txBox="1">
            <a:spLocks noGrp="1"/>
          </p:cNvSpPr>
          <p:nvPr>
            <p:ph type="title" idx="4294967295"/>
          </p:nvPr>
        </p:nvSpPr>
        <p:spPr>
          <a:xfrm>
            <a:off x="3889828" y="44507"/>
            <a:ext cx="44704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Frozen Shipping Packaging</a:t>
            </a:r>
          </a:p>
        </p:txBody>
      </p:sp>
    </p:spTree>
    <p:extLst>
      <p:ext uri="{BB962C8B-B14F-4D97-AF65-F5344CB8AC3E}">
        <p14:creationId xmlns:p14="http://schemas.microsoft.com/office/powerpoint/2010/main" val="3945793335"/>
      </p:ext>
    </p:extLst>
  </p:cSld>
  <p:clrMapOvr>
    <a:masterClrMapping/>
  </p:clrMapOvr>
  <mc:AlternateContent xmlns:mc="http://schemas.openxmlformats.org/markup-compatibility/2006" xmlns:p14="http://schemas.microsoft.com/office/powerpoint/2010/main">
    <mc:Choice Requires="p14">
      <p:transition spd="slow" p14:dur="2000" advTm="42381"/>
    </mc:Choice>
    <mc:Fallback xmlns="">
      <p:transition spd="slow" advTm="4238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046169"/>
            <a:ext cx="7924800" cy="685800"/>
          </a:xfrm>
        </p:spPr>
        <p:txBody>
          <a:bodyPr>
            <a:normAutofit/>
          </a:bodyPr>
          <a:lstStyle/>
          <a:p>
            <a:pPr algn="ctr">
              <a:buNone/>
            </a:pPr>
            <a:r>
              <a:rPr lang="en-US" sz="1800" dirty="0">
                <a:solidFill>
                  <a:srgbClr val="C00000"/>
                </a:solidFill>
                <a:ea typeface="Verdana" pitchFamily="34" charset="0"/>
                <a:cs typeface="Verdana" pitchFamily="34" charset="0"/>
              </a:rPr>
              <a:t>Dry Ice label should not be covered with other stickers and must be completed or the shipping carrier will reject/return your package!</a:t>
            </a:r>
          </a:p>
        </p:txBody>
      </p:sp>
      <p:sp>
        <p:nvSpPr>
          <p:cNvPr id="30" name="TextBox 29"/>
          <p:cNvSpPr txBox="1"/>
          <p:nvPr/>
        </p:nvSpPr>
        <p:spPr>
          <a:xfrm>
            <a:off x="2030442" y="4259070"/>
            <a:ext cx="1160206" cy="1077218"/>
          </a:xfrm>
          <a:prstGeom prst="rect">
            <a:avLst/>
          </a:prstGeom>
          <a:noFill/>
        </p:spPr>
        <p:txBody>
          <a:bodyPr wrap="square" rtlCol="0">
            <a:spAutoFit/>
          </a:bodyPr>
          <a:lstStyle/>
          <a:p>
            <a:pPr algn="ctr" fontAlgn="base">
              <a:spcBef>
                <a:spcPct val="0"/>
              </a:spcBef>
              <a:spcAft>
                <a:spcPct val="0"/>
              </a:spcAft>
            </a:pPr>
            <a:r>
              <a:rPr lang="en-US" sz="1600" dirty="0">
                <a:solidFill>
                  <a:srgbClr val="C00000"/>
                </a:solidFill>
                <a:latin typeface="Verdana" pitchFamily="34" charset="0"/>
                <a:ea typeface="Verdana" pitchFamily="34" charset="0"/>
                <a:cs typeface="Verdana" pitchFamily="34" charset="0"/>
              </a:rPr>
              <a:t>Net weight of dry ice in </a:t>
            </a:r>
            <a:r>
              <a:rPr lang="en-US" sz="1600" b="1" dirty="0">
                <a:solidFill>
                  <a:srgbClr val="C00000"/>
                </a:solidFill>
                <a:latin typeface="Verdana" pitchFamily="34" charset="0"/>
                <a:ea typeface="Verdana" pitchFamily="34" charset="0"/>
                <a:cs typeface="Verdana" pitchFamily="34" charset="0"/>
              </a:rPr>
              <a:t>kg</a:t>
            </a:r>
          </a:p>
        </p:txBody>
      </p:sp>
      <p:sp>
        <p:nvSpPr>
          <p:cNvPr id="18" name="Title 17"/>
          <p:cNvSpPr>
            <a:spLocks noGrp="1"/>
          </p:cNvSpPr>
          <p:nvPr>
            <p:ph type="title" idx="4294967295"/>
          </p:nvPr>
        </p:nvSpPr>
        <p:spPr>
          <a:xfrm>
            <a:off x="1096297" y="336773"/>
            <a:ext cx="994322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lumMod val="75000"/>
                  </a:schemeClr>
                </a:solidFill>
                <a:effectLst/>
                <a:uLnTx/>
                <a:uFillTx/>
                <a:latin typeface="+mn-lt"/>
                <a:ea typeface="+mn-ea"/>
                <a:cs typeface="+mn-cs"/>
              </a:rPr>
              <a:t>Frozen Shipping – Dry Ice Requirements</a:t>
            </a:r>
          </a:p>
        </p:txBody>
      </p:sp>
      <p:pic>
        <p:nvPicPr>
          <p:cNvPr id="2" name="Picture 1" descr="A blue UPS dry ice label"/>
          <p:cNvPicPr>
            <a:picLocks noChangeAspect="1"/>
          </p:cNvPicPr>
          <p:nvPr/>
        </p:nvPicPr>
        <p:blipFill>
          <a:blip r:embed="rId2"/>
          <a:stretch>
            <a:fillRect/>
          </a:stretch>
        </p:blipFill>
        <p:spPr>
          <a:xfrm>
            <a:off x="3385411" y="1731969"/>
            <a:ext cx="5848350" cy="3867150"/>
          </a:xfrm>
          <a:prstGeom prst="rect">
            <a:avLst/>
          </a:prstGeom>
        </p:spPr>
      </p:pic>
      <p:cxnSp>
        <p:nvCxnSpPr>
          <p:cNvPr id="31" name="Straight Arrow Connector 30" descr="An red arrow pointing to the area of the UPS dry ice sticker that needs to be filled out with the exact weight."/>
          <p:cNvCxnSpPr/>
          <p:nvPr/>
        </p:nvCxnSpPr>
        <p:spPr>
          <a:xfrm flipV="1">
            <a:off x="3190648" y="4682624"/>
            <a:ext cx="643270" cy="82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85105" y="5072081"/>
            <a:ext cx="616689"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2728709394"/>
      </p:ext>
    </p:extLst>
  </p:cSld>
  <p:clrMapOvr>
    <a:masterClrMapping/>
  </p:clrMapOvr>
  <mc:AlternateContent xmlns:mc="http://schemas.openxmlformats.org/markup-compatibility/2006" xmlns:p14="http://schemas.microsoft.com/office/powerpoint/2010/main">
    <mc:Choice Requires="p14">
      <p:transition spd="slow" p14:dur="2000" advTm="46167"/>
    </mc:Choice>
    <mc:Fallback xmlns="">
      <p:transition spd="slow" advTm="461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718" y="60582"/>
            <a:ext cx="11187941" cy="1325563"/>
          </a:xfrm>
        </p:spPr>
        <p:txBody>
          <a:bodyPr>
            <a:normAutofit/>
          </a:bodyPr>
          <a:lstStyle/>
          <a:p>
            <a:pPr algn="ctr"/>
            <a:r>
              <a:rPr lang="en-US" b="1" dirty="0">
                <a:solidFill>
                  <a:schemeClr val="accent1">
                    <a:lumMod val="75000"/>
                  </a:schemeClr>
                </a:solidFill>
                <a:latin typeface="+mn-lt"/>
              </a:rPr>
              <a:t>Blood Sample and Shipment Notification Form</a:t>
            </a:r>
          </a:p>
        </p:txBody>
      </p:sp>
      <p:sp>
        <p:nvSpPr>
          <p:cNvPr id="3" name="Content Placeholder 2"/>
          <p:cNvSpPr>
            <a:spLocks noGrp="1"/>
          </p:cNvSpPr>
          <p:nvPr>
            <p:ph idx="1"/>
          </p:nvPr>
        </p:nvSpPr>
        <p:spPr/>
        <p:txBody>
          <a:bodyPr/>
          <a:lstStyle/>
          <a:p>
            <a:r>
              <a:rPr lang="en-US" dirty="0"/>
              <a:t>A copy of the sample form </a:t>
            </a:r>
            <a:r>
              <a:rPr lang="en-US" i="1" dirty="0">
                <a:highlight>
                  <a:srgbClr val="FFFF00"/>
                </a:highlight>
              </a:rPr>
              <a:t>must</a:t>
            </a:r>
            <a:r>
              <a:rPr lang="en-US" dirty="0"/>
              <a:t> be emailed to NCRAD prior to the date of sample arrival.</a:t>
            </a:r>
          </a:p>
          <a:p>
            <a:r>
              <a:rPr lang="en-US" dirty="0"/>
              <a:t>Please include sample forms in all shipments of frozen.</a:t>
            </a:r>
          </a:p>
          <a:p>
            <a:r>
              <a:rPr lang="en-US" dirty="0"/>
              <a:t>Email: </a:t>
            </a:r>
            <a:r>
              <a:rPr lang="en-US" dirty="0">
                <a:hlinkClick r:id="rId2"/>
              </a:rPr>
              <a:t>alzstudy@iu.edu</a:t>
            </a:r>
            <a:endParaRPr lang="en-US" dirty="0"/>
          </a:p>
        </p:txBody>
      </p:sp>
    </p:spTree>
    <p:extLst>
      <p:ext uri="{BB962C8B-B14F-4D97-AF65-F5344CB8AC3E}">
        <p14:creationId xmlns:p14="http://schemas.microsoft.com/office/powerpoint/2010/main" val="909637212"/>
      </p:ext>
    </p:extLst>
  </p:cSld>
  <p:clrMapOvr>
    <a:masterClrMapping/>
  </p:clrMapOvr>
  <mc:AlternateContent xmlns:mc="http://schemas.openxmlformats.org/markup-compatibility/2006" xmlns:p14="http://schemas.microsoft.com/office/powerpoint/2010/main">
    <mc:Choice Requires="p14">
      <p:transition spd="slow" p14:dur="2000" advTm="32473"/>
    </mc:Choice>
    <mc:Fallback xmlns="">
      <p:transition spd="slow" advTm="32473"/>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1979408" y="39126"/>
            <a:ext cx="919746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n-lt"/>
                <a:ea typeface="+mn-ea"/>
                <a:cs typeface="+mn-cs"/>
              </a:rPr>
              <a:t> NCRAD Blood Sample and Shipment Notification Form</a:t>
            </a:r>
          </a:p>
        </p:txBody>
      </p:sp>
      <p:pic>
        <p:nvPicPr>
          <p:cNvPr id="4" name="Picture 3" descr="An screenshot of an DOD-ADBI NCRAD Sample form.">
            <a:extLst>
              <a:ext uri="{FF2B5EF4-FFF2-40B4-BE49-F238E27FC236}">
                <a16:creationId xmlns:a16="http://schemas.microsoft.com/office/drawing/2014/main" id="{6F500542-8FF9-D924-80F1-BC667150D318}"/>
              </a:ext>
            </a:extLst>
          </p:cNvPr>
          <p:cNvPicPr>
            <a:picLocks noChangeAspect="1"/>
          </p:cNvPicPr>
          <p:nvPr/>
        </p:nvPicPr>
        <p:blipFill>
          <a:blip r:embed="rId2"/>
          <a:stretch>
            <a:fillRect/>
          </a:stretch>
        </p:blipFill>
        <p:spPr>
          <a:xfrm>
            <a:off x="3322779" y="562346"/>
            <a:ext cx="5546442" cy="5806939"/>
          </a:xfrm>
          <a:prstGeom prst="rect">
            <a:avLst/>
          </a:prstGeom>
        </p:spPr>
      </p:pic>
    </p:spTree>
    <p:extLst>
      <p:ext uri="{BB962C8B-B14F-4D97-AF65-F5344CB8AC3E}">
        <p14:creationId xmlns:p14="http://schemas.microsoft.com/office/powerpoint/2010/main" val="2816867302"/>
      </p:ext>
    </p:extLst>
  </p:cSld>
  <p:clrMapOvr>
    <a:masterClrMapping/>
  </p:clrMapOvr>
  <mc:AlternateContent xmlns:mc="http://schemas.openxmlformats.org/markup-compatibility/2006" xmlns:p14="http://schemas.microsoft.com/office/powerpoint/2010/main">
    <mc:Choice Requires="p14">
      <p:transition spd="slow" p14:dur="2000" advTm="31442"/>
    </mc:Choice>
    <mc:Fallback xmlns="">
      <p:transition spd="slow" advTm="3144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33619B-9DE9-EAD8-FA67-03D8B387B6A6}"/>
              </a:ext>
            </a:extLst>
          </p:cNvPr>
          <p:cNvSpPr txBox="1">
            <a:spLocks noGrp="1"/>
          </p:cNvSpPr>
          <p:nvPr>
            <p:ph type="title" idx="4294967295"/>
          </p:nvPr>
        </p:nvSpPr>
        <p:spPr>
          <a:xfrm>
            <a:off x="1722407" y="2505670"/>
            <a:ext cx="85281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mn-lt"/>
                <a:ea typeface="+mn-ea"/>
                <a:cs typeface="+mn-cs"/>
              </a:rPr>
              <a:t>Sample Shipments to UPenn</a:t>
            </a:r>
          </a:p>
        </p:txBody>
      </p:sp>
      <p:pic>
        <p:nvPicPr>
          <p:cNvPr id="5" name="Picture 4" descr="The University of Pennsylvania logo in the colors white, blue and red. ">
            <a:extLst>
              <a:ext uri="{FF2B5EF4-FFF2-40B4-BE49-F238E27FC236}">
                <a16:creationId xmlns:a16="http://schemas.microsoft.com/office/drawing/2014/main" id="{3FB334C1-9525-075C-3840-2ECC0138DC22}"/>
              </a:ext>
            </a:extLst>
          </p:cNvPr>
          <p:cNvPicPr>
            <a:picLocks noChangeAspect="1"/>
          </p:cNvPicPr>
          <p:nvPr/>
        </p:nvPicPr>
        <p:blipFill>
          <a:blip r:embed="rId2"/>
          <a:stretch>
            <a:fillRect/>
          </a:stretch>
        </p:blipFill>
        <p:spPr>
          <a:xfrm>
            <a:off x="4550486" y="3872753"/>
            <a:ext cx="2027654" cy="1871831"/>
          </a:xfrm>
          <a:prstGeom prst="rect">
            <a:avLst/>
          </a:prstGeom>
        </p:spPr>
      </p:pic>
    </p:spTree>
    <p:extLst>
      <p:ext uri="{BB962C8B-B14F-4D97-AF65-F5344CB8AC3E}">
        <p14:creationId xmlns:p14="http://schemas.microsoft.com/office/powerpoint/2010/main" val="3836389100"/>
      </p:ext>
    </p:extLst>
  </p:cSld>
  <p:clrMapOvr>
    <a:masterClrMapping/>
  </p:clrMapOvr>
  <mc:AlternateContent xmlns:mc="http://schemas.openxmlformats.org/markup-compatibility/2006" xmlns:p14="http://schemas.microsoft.com/office/powerpoint/2010/main">
    <mc:Choice Requires="p14">
      <p:transition spd="slow" p14:dur="2000" advTm="31442"/>
    </mc:Choice>
    <mc:Fallback xmlns="">
      <p:transition spd="slow" advTm="3144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703" y="0"/>
            <a:ext cx="10086857" cy="1143000"/>
          </a:xfrm>
        </p:spPr>
        <p:txBody>
          <a:bodyPr>
            <a:normAutofit fontScale="90000"/>
          </a:bodyPr>
          <a:lstStyle/>
          <a:p>
            <a:r>
              <a:rPr lang="en-US" b="1" dirty="0">
                <a:solidFill>
                  <a:schemeClr val="accent1">
                    <a:lumMod val="75000"/>
                  </a:schemeClr>
                </a:solidFill>
              </a:rPr>
              <a:t> UPenn Frozen Shipment Packaging</a:t>
            </a:r>
          </a:p>
        </p:txBody>
      </p:sp>
      <p:sp>
        <p:nvSpPr>
          <p:cNvPr id="3" name="Content Placeholder 2"/>
          <p:cNvSpPr>
            <a:spLocks noGrp="1"/>
          </p:cNvSpPr>
          <p:nvPr>
            <p:ph idx="1"/>
          </p:nvPr>
        </p:nvSpPr>
        <p:spPr>
          <a:xfrm>
            <a:off x="1616451" y="941522"/>
            <a:ext cx="9357360" cy="5236285"/>
          </a:xfrm>
        </p:spPr>
        <p:txBody>
          <a:bodyPr>
            <a:normAutofit fontScale="70000" lnSpcReduction="20000"/>
          </a:bodyPr>
          <a:lstStyle/>
          <a:p>
            <a:pPr>
              <a:lnSpc>
                <a:spcPct val="120000"/>
              </a:lnSpc>
            </a:pPr>
            <a:r>
              <a:rPr lang="en-US" b="1" dirty="0"/>
              <a:t>Samples shipped frozen to </a:t>
            </a:r>
            <a:r>
              <a:rPr lang="en-US" b="1" dirty="0">
                <a:highlight>
                  <a:srgbClr val="00FF00"/>
                </a:highlight>
              </a:rPr>
              <a:t>UPenn</a:t>
            </a:r>
          </a:p>
          <a:p>
            <a:pPr lvl="1">
              <a:lnSpc>
                <a:spcPct val="120000"/>
              </a:lnSpc>
            </a:pPr>
            <a:r>
              <a:rPr lang="en-US" sz="3200" dirty="0">
                <a:solidFill>
                  <a:srgbClr val="7030A0"/>
                </a:solidFill>
              </a:rPr>
              <a:t>Plasma</a:t>
            </a:r>
          </a:p>
          <a:p>
            <a:pPr lvl="1">
              <a:lnSpc>
                <a:spcPct val="120000"/>
              </a:lnSpc>
            </a:pPr>
            <a:r>
              <a:rPr lang="en-US" sz="3200" b="1" dirty="0">
                <a:solidFill>
                  <a:srgbClr val="FF0000"/>
                </a:solidFill>
              </a:rPr>
              <a:t>Ship Monday-Wednesday Only</a:t>
            </a:r>
            <a:endParaRPr lang="en-US" b="1" dirty="0"/>
          </a:p>
          <a:p>
            <a:pPr>
              <a:lnSpc>
                <a:spcPct val="120000"/>
              </a:lnSpc>
            </a:pPr>
            <a:r>
              <a:rPr lang="en-US" dirty="0"/>
              <a:t>Hold packaged samples in a -80°C freezer until pickup.</a:t>
            </a:r>
          </a:p>
          <a:p>
            <a:pPr>
              <a:lnSpc>
                <a:spcPct val="120000"/>
              </a:lnSpc>
            </a:pPr>
            <a:r>
              <a:rPr lang="en-US" dirty="0"/>
              <a:t>Include copy of Blood Sample Shipment and Notification Form</a:t>
            </a:r>
          </a:p>
          <a:p>
            <a:pPr>
              <a:lnSpc>
                <a:spcPct val="120000"/>
              </a:lnSpc>
            </a:pPr>
            <a:r>
              <a:rPr lang="en-US" dirty="0"/>
              <a:t>NCRAD will include preprinted UPS  return airbills for shipments to UPenn in the </a:t>
            </a:r>
            <a:r>
              <a:rPr lang="en-US" u="sng" dirty="0"/>
              <a:t>UPenn Frozen Shipping Kits</a:t>
            </a:r>
            <a:r>
              <a:rPr lang="en-US" dirty="0"/>
              <a:t>.</a:t>
            </a:r>
          </a:p>
          <a:p>
            <a:pPr>
              <a:lnSpc>
                <a:spcPct val="120000"/>
              </a:lnSpc>
            </a:pPr>
            <a:r>
              <a:rPr lang="en-US" dirty="0"/>
              <a:t>Once the frozen shipment package is prepared, peel of the backing of the airbill and adhered the label onto the shipping box. </a:t>
            </a:r>
          </a:p>
          <a:p>
            <a:pPr>
              <a:lnSpc>
                <a:spcPct val="120000"/>
              </a:lnSpc>
            </a:pPr>
            <a:r>
              <a:rPr lang="en-US" dirty="0"/>
              <a:t>Please ensure that the UPS airbill sticker does not cover any of the warning labels (e.g. dry ice label or UN3373) or overlap taped seams.</a:t>
            </a:r>
          </a:p>
          <a:p>
            <a:pPr>
              <a:lnSpc>
                <a:spcPct val="120000"/>
              </a:lnSpc>
            </a:pPr>
            <a:r>
              <a:rPr lang="en-US" dirty="0"/>
              <a:t>Batch samples together</a:t>
            </a:r>
          </a:p>
          <a:p>
            <a:pPr lvl="1">
              <a:lnSpc>
                <a:spcPct val="120000"/>
              </a:lnSpc>
            </a:pPr>
            <a:r>
              <a:rPr lang="en-US" dirty="0"/>
              <a:t>4 study participant samples or 2 cryoboxes with 2 participants each  </a:t>
            </a:r>
            <a:r>
              <a:rPr lang="en-US" dirty="0">
                <a:solidFill>
                  <a:srgbClr val="7030A0"/>
                </a:solidFill>
              </a:rPr>
              <a:t>(Plasma)</a:t>
            </a:r>
          </a:p>
          <a:p>
            <a:pPr marL="457200" lvl="1" indent="0">
              <a:lnSpc>
                <a:spcPct val="120000"/>
              </a:lnSpc>
              <a:buNone/>
            </a:pPr>
            <a:endParaRPr lang="en-US" sz="3900" b="1" dirty="0"/>
          </a:p>
          <a:p>
            <a:pPr marL="0" indent="0">
              <a:buNone/>
            </a:pPr>
            <a:endParaRPr lang="en-US" dirty="0"/>
          </a:p>
        </p:txBody>
      </p:sp>
    </p:spTree>
    <p:extLst>
      <p:ext uri="{BB962C8B-B14F-4D97-AF65-F5344CB8AC3E}">
        <p14:creationId xmlns:p14="http://schemas.microsoft.com/office/powerpoint/2010/main" val="2323287840"/>
      </p:ext>
    </p:extLst>
  </p:cSld>
  <p:clrMapOvr>
    <a:masterClrMapping/>
  </p:clrMapOvr>
  <mc:AlternateContent xmlns:mc="http://schemas.openxmlformats.org/markup-compatibility/2006" xmlns:p14="http://schemas.microsoft.com/office/powerpoint/2010/main">
    <mc:Choice Requires="p14">
      <p:transition spd="slow" p14:dur="2000" advTm="52888"/>
    </mc:Choice>
    <mc:Fallback xmlns="">
      <p:transition spd="slow" advTm="52888"/>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804" y="11624"/>
            <a:ext cx="10489813" cy="1143000"/>
          </a:xfrm>
        </p:spPr>
        <p:txBody>
          <a:bodyPr>
            <a:normAutofit/>
          </a:bodyPr>
          <a:lstStyle/>
          <a:p>
            <a:r>
              <a:rPr lang="en-US" b="1" dirty="0">
                <a:solidFill>
                  <a:schemeClr val="accent1">
                    <a:lumMod val="75000"/>
                  </a:schemeClr>
                </a:solidFill>
              </a:rPr>
              <a:t> UPenn Frozen Shipment Packaging</a:t>
            </a:r>
          </a:p>
        </p:txBody>
      </p:sp>
      <p:sp>
        <p:nvSpPr>
          <p:cNvPr id="3" name="Content Placeholder 2"/>
          <p:cNvSpPr>
            <a:spLocks noGrp="1"/>
          </p:cNvSpPr>
          <p:nvPr>
            <p:ph idx="1"/>
          </p:nvPr>
        </p:nvSpPr>
        <p:spPr>
          <a:xfrm>
            <a:off x="1981200" y="1143000"/>
            <a:ext cx="9357360" cy="5236285"/>
          </a:xfrm>
        </p:spPr>
        <p:txBody>
          <a:bodyPr>
            <a:normAutofit/>
          </a:bodyPr>
          <a:lstStyle/>
          <a:p>
            <a:pPr marL="457200" lvl="1" indent="0">
              <a:lnSpc>
                <a:spcPct val="120000"/>
              </a:lnSpc>
              <a:buNone/>
            </a:pPr>
            <a:endParaRPr lang="en-US" sz="3900" b="1" dirty="0"/>
          </a:p>
          <a:p>
            <a:pPr marL="0" indent="0">
              <a:buNone/>
            </a:pPr>
            <a:endParaRPr lang="en-US" dirty="0"/>
          </a:p>
        </p:txBody>
      </p:sp>
      <p:pic>
        <p:nvPicPr>
          <p:cNvPr id="4" name="Picture 3">
            <a:extLst>
              <a:ext uri="{FF2B5EF4-FFF2-40B4-BE49-F238E27FC236}">
                <a16:creationId xmlns:a16="http://schemas.microsoft.com/office/drawing/2014/main" id="{ACEA1246-A48D-F1DC-F337-BD319329B821}"/>
              </a:ext>
            </a:extLst>
          </p:cNvPr>
          <p:cNvPicPr>
            <a:picLocks noChangeAspect="1"/>
          </p:cNvPicPr>
          <p:nvPr/>
        </p:nvPicPr>
        <p:blipFill rotWithShape="1">
          <a:blip r:embed="rId2"/>
          <a:srcRect t="3605" r="16416" b="7589"/>
          <a:stretch/>
        </p:blipFill>
        <p:spPr>
          <a:xfrm>
            <a:off x="422878" y="1002410"/>
            <a:ext cx="4034511" cy="5118315"/>
          </a:xfrm>
          <a:prstGeom prst="rect">
            <a:avLst/>
          </a:prstGeom>
        </p:spPr>
      </p:pic>
      <p:sp>
        <p:nvSpPr>
          <p:cNvPr id="5" name="Arrow: Left 4">
            <a:extLst>
              <a:ext uri="{FF2B5EF4-FFF2-40B4-BE49-F238E27FC236}">
                <a16:creationId xmlns:a16="http://schemas.microsoft.com/office/drawing/2014/main" id="{85031907-64D6-8126-0859-6A892661BDD7}"/>
              </a:ext>
            </a:extLst>
          </p:cNvPr>
          <p:cNvSpPr/>
          <p:nvPr/>
        </p:nvSpPr>
        <p:spPr>
          <a:xfrm>
            <a:off x="4697348" y="1759058"/>
            <a:ext cx="2107770" cy="52694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39FA8BA-947C-BD8F-AD4C-9F99BD7A6D63}"/>
              </a:ext>
            </a:extLst>
          </p:cNvPr>
          <p:cNvSpPr txBox="1"/>
          <p:nvPr/>
        </p:nvSpPr>
        <p:spPr>
          <a:xfrm>
            <a:off x="7014411" y="1299411"/>
            <a:ext cx="5065294" cy="4524315"/>
          </a:xfrm>
          <a:prstGeom prst="rect">
            <a:avLst/>
          </a:prstGeom>
          <a:noFill/>
        </p:spPr>
        <p:txBody>
          <a:bodyPr wrap="square" rtlCol="0">
            <a:spAutoFit/>
          </a:bodyPr>
          <a:lstStyle/>
          <a:p>
            <a:r>
              <a:rPr lang="en-US" dirty="0"/>
              <a:t>This is an image of the UPS return  Airbill that will be provided by NCRAD. This label will be use by study sites to ship samples to UPenn.  These labels are pre-made by the NCRAD team that includes the Study Site information as the sender and the ship to  information as  all UPenn’s information. </a:t>
            </a:r>
          </a:p>
          <a:p>
            <a:endParaRPr lang="en-US" dirty="0"/>
          </a:p>
          <a:p>
            <a:endParaRPr lang="en-US" dirty="0"/>
          </a:p>
          <a:p>
            <a:endParaRPr lang="en-US" dirty="0"/>
          </a:p>
          <a:p>
            <a:endParaRPr lang="en-US" dirty="0"/>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r>
              <a:rPr lang="en-US" dirty="0">
                <a:solidFill>
                  <a:srgbClr val="FF0000"/>
                </a:solidFill>
              </a:rPr>
              <a:t>*Please note that all UPenn Frozen Shipping kits will include the UPS return airbill to ship to UPenn.* </a:t>
            </a:r>
          </a:p>
        </p:txBody>
      </p:sp>
    </p:spTree>
    <p:extLst>
      <p:ext uri="{BB962C8B-B14F-4D97-AF65-F5344CB8AC3E}">
        <p14:creationId xmlns:p14="http://schemas.microsoft.com/office/powerpoint/2010/main" val="2173264973"/>
      </p:ext>
    </p:extLst>
  </p:cSld>
  <p:clrMapOvr>
    <a:masterClrMapping/>
  </p:clrMapOvr>
  <mc:AlternateContent xmlns:mc="http://schemas.openxmlformats.org/markup-compatibility/2006" xmlns:p14="http://schemas.microsoft.com/office/powerpoint/2010/main">
    <mc:Choice Requires="p14">
      <p:transition spd="slow" p14:dur="2000" advTm="52888"/>
    </mc:Choice>
    <mc:Fallback xmlns="">
      <p:transition spd="slow" advTm="52888"/>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284"/>
            <a:ext cx="11683549" cy="1325563"/>
          </a:xfrm>
        </p:spPr>
        <p:txBody>
          <a:bodyPr>
            <a:normAutofit/>
          </a:bodyPr>
          <a:lstStyle/>
          <a:p>
            <a:pPr algn="ctr"/>
            <a:r>
              <a:rPr lang="en-US" sz="4000" b="1" dirty="0">
                <a:solidFill>
                  <a:schemeClr val="accent1">
                    <a:lumMod val="75000"/>
                  </a:schemeClr>
                </a:solidFill>
              </a:rPr>
              <a:t>Shipping Frozen Samples</a:t>
            </a:r>
          </a:p>
        </p:txBody>
      </p:sp>
      <p:pic>
        <p:nvPicPr>
          <p:cNvPr id="8" name="Content Placeholder 7" descr="Overhead view of 26 purple capped, 1 yellow capped cryovials in a 81-slot cryobox.">
            <a:extLst>
              <a:ext uri="{FF2B5EF4-FFF2-40B4-BE49-F238E27FC236}">
                <a16:creationId xmlns:a16="http://schemas.microsoft.com/office/drawing/2014/main" id="{0069105B-B7C6-41DD-37B3-24736910A26B}"/>
              </a:ext>
            </a:extLst>
          </p:cNvPr>
          <p:cNvPicPr>
            <a:picLocks noGrp="1" noChangeAspect="1"/>
          </p:cNvPicPr>
          <p:nvPr>
            <p:ph idx="1"/>
          </p:nvPr>
        </p:nvPicPr>
        <p:blipFill>
          <a:blip r:embed="rId2"/>
          <a:stretch>
            <a:fillRect/>
          </a:stretch>
        </p:blipFill>
        <p:spPr>
          <a:xfrm>
            <a:off x="755651" y="2180797"/>
            <a:ext cx="4868090" cy="4058402"/>
          </a:xfrm>
          <a:prstGeom prst="rect">
            <a:avLst/>
          </a:prstGeom>
        </p:spPr>
      </p:pic>
      <p:sp>
        <p:nvSpPr>
          <p:cNvPr id="10" name="TextBox 9">
            <a:extLst>
              <a:ext uri="{FF2B5EF4-FFF2-40B4-BE49-F238E27FC236}">
                <a16:creationId xmlns:a16="http://schemas.microsoft.com/office/drawing/2014/main" id="{7B876119-25A2-9FBC-6283-9D960A5EFE9B}"/>
              </a:ext>
            </a:extLst>
          </p:cNvPr>
          <p:cNvSpPr txBox="1"/>
          <p:nvPr/>
        </p:nvSpPr>
        <p:spPr>
          <a:xfrm>
            <a:off x="5763809" y="3563667"/>
            <a:ext cx="6563686" cy="646331"/>
          </a:xfrm>
          <a:prstGeom prst="rect">
            <a:avLst/>
          </a:prstGeom>
          <a:noFill/>
        </p:spPr>
        <p:txBody>
          <a:bodyPr wrap="square">
            <a:spAutoFit/>
          </a:bodyPr>
          <a:lstStyle/>
          <a:p>
            <a:r>
              <a:rPr lang="en-US" dirty="0"/>
              <a:t>Plasma Aliquots (up to 27) per each study participant for shipment to UPENN. Up to 2 Study Participants per cryobox.</a:t>
            </a:r>
          </a:p>
        </p:txBody>
      </p:sp>
    </p:spTree>
    <p:extLst>
      <p:ext uri="{BB962C8B-B14F-4D97-AF65-F5344CB8AC3E}">
        <p14:creationId xmlns:p14="http://schemas.microsoft.com/office/powerpoint/2010/main" val="525710092"/>
      </p:ext>
    </p:extLst>
  </p:cSld>
  <p:clrMapOvr>
    <a:masterClrMapping/>
  </p:clrMapOvr>
  <mc:AlternateContent xmlns:mc="http://schemas.openxmlformats.org/markup-compatibility/2006" xmlns:p14="http://schemas.microsoft.com/office/powerpoint/2010/main">
    <mc:Choice Requires="p14">
      <p:transition spd="slow" p14:dur="2000" advTm="38839"/>
    </mc:Choice>
    <mc:Fallback xmlns="">
      <p:transition spd="slow" advTm="38839"/>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idx="4294967295"/>
          </p:nvPr>
        </p:nvSpPr>
        <p:spPr>
          <a:xfrm>
            <a:off x="1979408" y="39126"/>
            <a:ext cx="919746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accent1">
                    <a:lumMod val="75000"/>
                  </a:schemeClr>
                </a:solidFill>
                <a:effectLst/>
                <a:uLnTx/>
                <a:uFillTx/>
                <a:latin typeface="+mn-lt"/>
                <a:ea typeface="+mn-ea"/>
                <a:cs typeface="+mn-cs"/>
              </a:rPr>
              <a:t> UPenn Blood Sample and Shipment Notification Form</a:t>
            </a:r>
          </a:p>
        </p:txBody>
      </p:sp>
      <p:pic>
        <p:nvPicPr>
          <p:cNvPr id="3" name="Picture 2" descr="An screenshot of an DOD-ADBI UPenn sample form.">
            <a:extLst>
              <a:ext uri="{FF2B5EF4-FFF2-40B4-BE49-F238E27FC236}">
                <a16:creationId xmlns:a16="http://schemas.microsoft.com/office/drawing/2014/main" id="{1D6DBC72-2A48-B536-D325-AC218B3367E6}"/>
              </a:ext>
            </a:extLst>
          </p:cNvPr>
          <p:cNvPicPr>
            <a:picLocks noChangeAspect="1"/>
          </p:cNvPicPr>
          <p:nvPr/>
        </p:nvPicPr>
        <p:blipFill>
          <a:blip r:embed="rId2"/>
          <a:stretch>
            <a:fillRect/>
          </a:stretch>
        </p:blipFill>
        <p:spPr>
          <a:xfrm>
            <a:off x="3001347" y="615875"/>
            <a:ext cx="6189306" cy="5626250"/>
          </a:xfrm>
          <a:prstGeom prst="rect">
            <a:avLst/>
          </a:prstGeom>
        </p:spPr>
      </p:pic>
      <p:pic>
        <p:nvPicPr>
          <p:cNvPr id="5" name="Picture 4" descr="The UPenn logo on the Blood Sample and shipment notification form. ">
            <a:extLst>
              <a:ext uri="{FF2B5EF4-FFF2-40B4-BE49-F238E27FC236}">
                <a16:creationId xmlns:a16="http://schemas.microsoft.com/office/drawing/2014/main" id="{D3122892-26C3-3E23-5EEB-22996DDCFFD6}"/>
              </a:ext>
            </a:extLst>
          </p:cNvPr>
          <p:cNvPicPr>
            <a:picLocks noChangeAspect="1"/>
          </p:cNvPicPr>
          <p:nvPr/>
        </p:nvPicPr>
        <p:blipFill>
          <a:blip r:embed="rId3"/>
          <a:stretch>
            <a:fillRect/>
          </a:stretch>
        </p:blipFill>
        <p:spPr>
          <a:xfrm>
            <a:off x="3367143" y="803395"/>
            <a:ext cx="989703" cy="595100"/>
          </a:xfrm>
          <a:prstGeom prst="rect">
            <a:avLst/>
          </a:prstGeom>
        </p:spPr>
      </p:pic>
    </p:spTree>
    <p:extLst>
      <p:ext uri="{BB962C8B-B14F-4D97-AF65-F5344CB8AC3E}">
        <p14:creationId xmlns:p14="http://schemas.microsoft.com/office/powerpoint/2010/main" val="1491209820"/>
      </p:ext>
    </p:extLst>
  </p:cSld>
  <p:clrMapOvr>
    <a:masterClrMapping/>
  </p:clrMapOvr>
  <mc:AlternateContent xmlns:mc="http://schemas.openxmlformats.org/markup-compatibility/2006" xmlns:p14="http://schemas.microsoft.com/office/powerpoint/2010/main">
    <mc:Choice Requires="p14">
      <p:transition spd="slow" p14:dur="2000" advTm="31442"/>
    </mc:Choice>
    <mc:Fallback xmlns="">
      <p:transition spd="slow" advTm="3144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50EA1F-969D-DAE8-4C1A-D2579A8F0B6B}"/>
              </a:ext>
            </a:extLst>
          </p:cNvPr>
          <p:cNvSpPr txBox="1">
            <a:spLocks noGrp="1"/>
          </p:cNvSpPr>
          <p:nvPr>
            <p:ph type="title" idx="4294967295"/>
          </p:nvPr>
        </p:nvSpPr>
        <p:spPr>
          <a:xfrm>
            <a:off x="3314924" y="1622234"/>
            <a:ext cx="1156392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accent1">
                    <a:lumMod val="75000"/>
                  </a:schemeClr>
                </a:solidFill>
                <a:effectLst/>
                <a:uLnTx/>
                <a:uFillTx/>
                <a:latin typeface="+mn-lt"/>
                <a:ea typeface="+mn-ea"/>
                <a:cs typeface="+mn-cs"/>
              </a:rPr>
              <a:t>Kit Request Module  </a:t>
            </a:r>
          </a:p>
        </p:txBody>
      </p:sp>
      <p:sp>
        <p:nvSpPr>
          <p:cNvPr id="3" name="TextBox 2">
            <a:extLst>
              <a:ext uri="{FF2B5EF4-FFF2-40B4-BE49-F238E27FC236}">
                <a16:creationId xmlns:a16="http://schemas.microsoft.com/office/drawing/2014/main" id="{443009AF-B217-611C-E33E-670F4DFC2FAB}"/>
              </a:ext>
            </a:extLst>
          </p:cNvPr>
          <p:cNvSpPr txBox="1"/>
          <p:nvPr/>
        </p:nvSpPr>
        <p:spPr>
          <a:xfrm>
            <a:off x="3083994" y="2557311"/>
            <a:ext cx="7893185" cy="584775"/>
          </a:xfrm>
          <a:prstGeom prst="rect">
            <a:avLst/>
          </a:prstGeom>
          <a:noFill/>
        </p:spPr>
        <p:txBody>
          <a:bodyPr wrap="square">
            <a:spAutoFit/>
          </a:bodyPr>
          <a:lstStyle/>
          <a:p>
            <a:r>
              <a:rPr lang="en-US" sz="3200" dirty="0"/>
              <a:t> </a:t>
            </a:r>
            <a:r>
              <a:rPr lang="en-US" sz="3200" b="1" dirty="0"/>
              <a:t>Website</a:t>
            </a:r>
            <a:r>
              <a:rPr lang="en-US" sz="3200" dirty="0"/>
              <a:t>: </a:t>
            </a:r>
            <a:r>
              <a:rPr lang="en-US" sz="3200" dirty="0">
                <a:hlinkClick r:id="rId2"/>
              </a:rPr>
              <a:t>kits.iu.edu/DOD-ADBI</a:t>
            </a:r>
            <a:endParaRPr lang="en-US" sz="3200" dirty="0"/>
          </a:p>
        </p:txBody>
      </p:sp>
    </p:spTree>
    <p:extLst>
      <p:ext uri="{BB962C8B-B14F-4D97-AF65-F5344CB8AC3E}">
        <p14:creationId xmlns:p14="http://schemas.microsoft.com/office/powerpoint/2010/main" val="2016778428"/>
      </p:ext>
    </p:extLst>
  </p:cSld>
  <p:clrMapOvr>
    <a:masterClrMapping/>
  </p:clrMapOvr>
  <mc:AlternateContent xmlns:mc="http://schemas.openxmlformats.org/markup-compatibility/2006" xmlns:p14="http://schemas.microsoft.com/office/powerpoint/2010/main">
    <mc:Choice Requires="p14">
      <p:transition spd="slow" p14:dur="2000" advTm="19285"/>
    </mc:Choice>
    <mc:Fallback xmlns="">
      <p:transition spd="slow" advTm="19285"/>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718" y="60582"/>
            <a:ext cx="11187941" cy="1325563"/>
          </a:xfrm>
        </p:spPr>
        <p:txBody>
          <a:bodyPr>
            <a:normAutofit/>
          </a:bodyPr>
          <a:lstStyle/>
          <a:p>
            <a:pPr algn="ctr"/>
            <a:r>
              <a:rPr lang="en-US" b="1" dirty="0">
                <a:solidFill>
                  <a:schemeClr val="accent1">
                    <a:lumMod val="75000"/>
                  </a:schemeClr>
                </a:solidFill>
                <a:latin typeface="+mn-lt"/>
              </a:rPr>
              <a:t>Blood Sample and Shipment Notification Form</a:t>
            </a:r>
          </a:p>
        </p:txBody>
      </p:sp>
      <p:sp>
        <p:nvSpPr>
          <p:cNvPr id="3" name="Content Placeholder 2"/>
          <p:cNvSpPr>
            <a:spLocks noGrp="1"/>
          </p:cNvSpPr>
          <p:nvPr>
            <p:ph idx="1"/>
          </p:nvPr>
        </p:nvSpPr>
        <p:spPr/>
        <p:txBody>
          <a:bodyPr/>
          <a:lstStyle/>
          <a:p>
            <a:r>
              <a:rPr lang="en-US" dirty="0"/>
              <a:t>A copy of the sample form </a:t>
            </a:r>
            <a:r>
              <a:rPr lang="en-US" i="1" dirty="0">
                <a:highlight>
                  <a:srgbClr val="FFFF00"/>
                </a:highlight>
              </a:rPr>
              <a:t>must</a:t>
            </a:r>
            <a:r>
              <a:rPr lang="en-US" dirty="0"/>
              <a:t> be emailed to UPenn prior to the date of sample arrival.</a:t>
            </a:r>
          </a:p>
          <a:p>
            <a:r>
              <a:rPr lang="en-US" dirty="0"/>
              <a:t>Please include sample forms in all shipments of frozen.</a:t>
            </a:r>
          </a:p>
          <a:p>
            <a:r>
              <a:rPr lang="en-US" dirty="0"/>
              <a:t>Email Manifest to: Yang.Wan@pennmedicine.upenn.edu with “DoD ADBI” in the subject line in include the UPS tracking number.</a:t>
            </a:r>
          </a:p>
        </p:txBody>
      </p:sp>
    </p:spTree>
    <p:extLst>
      <p:ext uri="{BB962C8B-B14F-4D97-AF65-F5344CB8AC3E}">
        <p14:creationId xmlns:p14="http://schemas.microsoft.com/office/powerpoint/2010/main" val="1070935803"/>
      </p:ext>
    </p:extLst>
  </p:cSld>
  <p:clrMapOvr>
    <a:masterClrMapping/>
  </p:clrMapOvr>
  <mc:AlternateContent xmlns:mc="http://schemas.openxmlformats.org/markup-compatibility/2006" xmlns:p14="http://schemas.microsoft.com/office/powerpoint/2010/main">
    <mc:Choice Requires="p14">
      <p:transition spd="slow" p14:dur="2000" advTm="32473"/>
    </mc:Choice>
    <mc:Fallback xmlns="">
      <p:transition spd="slow" advTm="3247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1">
                    <a:lumMod val="75000"/>
                  </a:schemeClr>
                </a:solidFill>
              </a:rPr>
              <a:t>NCRAD Website</a:t>
            </a:r>
            <a:br>
              <a:rPr lang="en-US" sz="3600" b="1" dirty="0"/>
            </a:br>
            <a:r>
              <a:rPr lang="en-US" sz="2800" dirty="0"/>
              <a:t>Helpful Pages</a:t>
            </a:r>
          </a:p>
        </p:txBody>
      </p:sp>
      <p:sp>
        <p:nvSpPr>
          <p:cNvPr id="3" name="Content Placeholder 2"/>
          <p:cNvSpPr>
            <a:spLocks noGrp="1"/>
          </p:cNvSpPr>
          <p:nvPr>
            <p:ph idx="1"/>
          </p:nvPr>
        </p:nvSpPr>
        <p:spPr>
          <a:xfrm>
            <a:off x="2161943" y="1694013"/>
            <a:ext cx="8229600" cy="4525963"/>
          </a:xfrm>
        </p:spPr>
        <p:txBody>
          <a:bodyPr/>
          <a:lstStyle/>
          <a:p>
            <a:r>
              <a:rPr lang="en-US" dirty="0">
                <a:hlinkClick r:id="rId2"/>
              </a:rPr>
              <a:t>https://ncrad.iu.edu/contact/friday-blood-draws</a:t>
            </a:r>
            <a:endParaRPr lang="en-US" dirty="0"/>
          </a:p>
          <a:p>
            <a:r>
              <a:rPr lang="en-US" dirty="0"/>
              <a:t>https://ncrad.iu.edu/contact/holiday-closures</a:t>
            </a:r>
          </a:p>
        </p:txBody>
      </p:sp>
      <p:pic>
        <p:nvPicPr>
          <p:cNvPr id="4" name="Picture 3" descr="A screenshot explaining  what to do for Friday Blood Draws. "/>
          <p:cNvPicPr>
            <a:picLocks noChangeAspect="1"/>
          </p:cNvPicPr>
          <p:nvPr/>
        </p:nvPicPr>
        <p:blipFill>
          <a:blip r:embed="rId3"/>
          <a:stretch>
            <a:fillRect/>
          </a:stretch>
        </p:blipFill>
        <p:spPr>
          <a:xfrm>
            <a:off x="409687" y="3251182"/>
            <a:ext cx="4924659" cy="2820877"/>
          </a:xfrm>
          <a:prstGeom prst="rect">
            <a:avLst/>
          </a:prstGeom>
        </p:spPr>
      </p:pic>
      <p:graphicFrame>
        <p:nvGraphicFramePr>
          <p:cNvPr id="8" name="Table 7" descr="A screenshot  of the NCRAD Holiday closures. ">
            <a:extLst>
              <a:ext uri="{FF2B5EF4-FFF2-40B4-BE49-F238E27FC236}">
                <a16:creationId xmlns:a16="http://schemas.microsoft.com/office/drawing/2014/main" id="{595183CE-102B-C15A-5117-3878E8F9033B}"/>
              </a:ext>
            </a:extLst>
          </p:cNvPr>
          <p:cNvGraphicFramePr>
            <a:graphicFrameLocks noGrp="1"/>
          </p:cNvGraphicFramePr>
          <p:nvPr>
            <p:extLst>
              <p:ext uri="{D42A27DB-BD31-4B8C-83A1-F6EECF244321}">
                <p14:modId xmlns:p14="http://schemas.microsoft.com/office/powerpoint/2010/main" val="56237783"/>
              </p:ext>
            </p:extLst>
          </p:nvPr>
        </p:nvGraphicFramePr>
        <p:xfrm>
          <a:off x="6276743" y="3533253"/>
          <a:ext cx="4371741" cy="2700170"/>
        </p:xfrm>
        <a:graphic>
          <a:graphicData uri="http://schemas.openxmlformats.org/drawingml/2006/table">
            <a:tbl>
              <a:tblPr firstRow="1" firstCol="1" bandRow="1"/>
              <a:tblGrid>
                <a:gridCol w="2044382">
                  <a:extLst>
                    <a:ext uri="{9D8B030D-6E8A-4147-A177-3AD203B41FA5}">
                      <a16:colId xmlns:a16="http://schemas.microsoft.com/office/drawing/2014/main" val="4129692982"/>
                    </a:ext>
                  </a:extLst>
                </a:gridCol>
                <a:gridCol w="2327359">
                  <a:extLst>
                    <a:ext uri="{9D8B030D-6E8A-4147-A177-3AD203B41FA5}">
                      <a16:colId xmlns:a16="http://schemas.microsoft.com/office/drawing/2014/main" val="1370977052"/>
                    </a:ext>
                  </a:extLst>
                </a:gridCol>
              </a:tblGrid>
              <a:tr h="266632">
                <a:tc>
                  <a:txBody>
                    <a:bodyPr/>
                    <a:lstStyle/>
                    <a:p>
                      <a:pPr marL="0" marR="0" algn="ctr">
                        <a:lnSpc>
                          <a:spcPct val="107000"/>
                        </a:lnSpc>
                        <a:spcBef>
                          <a:spcPts val="0"/>
                        </a:spcBef>
                        <a:spcAft>
                          <a:spcPts val="0"/>
                        </a:spcAft>
                      </a:pPr>
                      <a:r>
                        <a:rPr lang="en-US" sz="1200" b="1" dirty="0">
                          <a:solidFill>
                            <a:srgbClr val="F8F9FA"/>
                          </a:solidFill>
                          <a:effectLst/>
                          <a:latin typeface="Calibri" panose="020F0502020204030204" pitchFamily="34" charset="0"/>
                          <a:ea typeface="Calibri" panose="020F0502020204030204" pitchFamily="34" charset="0"/>
                          <a:cs typeface="Calibri" panose="020F0502020204030204" pitchFamily="34" charset="0"/>
                        </a:rPr>
                        <a:t>Date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dirty="0">
                          <a:solidFill>
                            <a:srgbClr val="F8F9FA"/>
                          </a:solidFill>
                          <a:effectLst/>
                          <a:latin typeface="Calibri" panose="020F0502020204030204" pitchFamily="34" charset="0"/>
                          <a:ea typeface="Calibri" panose="020F0502020204030204" pitchFamily="34" charset="0"/>
                          <a:cs typeface="Calibri" panose="020F0502020204030204" pitchFamily="34" charset="0"/>
                        </a:rPr>
                        <a:t>Holiday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extLst>
                  <a:ext uri="{0D108BD9-81ED-4DB2-BD59-A6C34878D82A}">
                    <a16:rowId xmlns:a16="http://schemas.microsoft.com/office/drawing/2014/main" val="553460427"/>
                  </a:ext>
                </a:extLst>
              </a:tr>
              <a:tr h="266632">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January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New Year’s 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993104"/>
                  </a:ext>
                </a:extLst>
              </a:tr>
              <a:tr h="266632">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3</a:t>
                      </a:r>
                      <a:r>
                        <a:rPr lang="en-US" sz="1200" baseline="30000">
                          <a:effectLst/>
                          <a:latin typeface="Calibri" panose="020F0502020204030204" pitchFamily="34" charset="0"/>
                          <a:ea typeface="Calibri" panose="020F0502020204030204" pitchFamily="34" charset="0"/>
                          <a:cs typeface="Calibri" panose="020F0502020204030204" pitchFamily="34" charset="0"/>
                        </a:rPr>
                        <a:t>rd</a:t>
                      </a:r>
                      <a:r>
                        <a:rPr lang="en-US" sz="1200">
                          <a:effectLst/>
                          <a:latin typeface="Calibri" panose="020F0502020204030204" pitchFamily="34" charset="0"/>
                          <a:ea typeface="Calibri" panose="020F0502020204030204" pitchFamily="34" charset="0"/>
                          <a:cs typeface="Calibri" panose="020F0502020204030204" pitchFamily="34" charset="0"/>
                        </a:rPr>
                        <a:t> Monday in January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Martin Luther King, Jr 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1908962"/>
                  </a:ext>
                </a:extLst>
              </a:tr>
              <a:tr h="266632">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4</a:t>
                      </a:r>
                      <a:r>
                        <a:rPr lang="en-US" sz="1200" baseline="30000">
                          <a:effectLst/>
                          <a:latin typeface="Calibri" panose="020F0502020204030204" pitchFamily="34" charset="0"/>
                          <a:ea typeface="Calibri" panose="020F0502020204030204" pitchFamily="34" charset="0"/>
                          <a:cs typeface="Calibri" panose="020F0502020204030204" pitchFamily="34" charset="0"/>
                        </a:rPr>
                        <a:t>th</a:t>
                      </a:r>
                      <a:r>
                        <a:rPr lang="en-US" sz="1200">
                          <a:effectLst/>
                          <a:latin typeface="Calibri" panose="020F0502020204030204" pitchFamily="34" charset="0"/>
                          <a:ea typeface="Calibri" panose="020F0502020204030204" pitchFamily="34" charset="0"/>
                          <a:cs typeface="Calibri" panose="020F0502020204030204" pitchFamily="34" charset="0"/>
                        </a:rPr>
                        <a:t> Monday in May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Memorial 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838669"/>
                  </a:ext>
                </a:extLst>
              </a:tr>
              <a:tr h="266632">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June 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Juneteenth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353728"/>
                  </a:ext>
                </a:extLst>
              </a:tr>
              <a:tr h="266632">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July 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Independence Day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198186"/>
                  </a:ext>
                </a:extLst>
              </a:tr>
              <a:tr h="266632">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1</a:t>
                      </a:r>
                      <a:r>
                        <a:rPr lang="en-US" sz="1200" baseline="30000">
                          <a:effectLst/>
                          <a:latin typeface="Calibri" panose="020F0502020204030204" pitchFamily="34" charset="0"/>
                          <a:ea typeface="Calibri" panose="020F0502020204030204" pitchFamily="34" charset="0"/>
                          <a:cs typeface="Calibri" panose="020F0502020204030204" pitchFamily="34" charset="0"/>
                        </a:rPr>
                        <a:t>st</a:t>
                      </a:r>
                      <a:r>
                        <a:rPr lang="en-US" sz="1200">
                          <a:effectLst/>
                          <a:latin typeface="Calibri" panose="020F0502020204030204" pitchFamily="34" charset="0"/>
                          <a:ea typeface="Calibri" panose="020F0502020204030204" pitchFamily="34" charset="0"/>
                          <a:cs typeface="Calibri" panose="020F0502020204030204" pitchFamily="34" charset="0"/>
                        </a:rPr>
                        <a:t> Monday in September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Labor Day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150480"/>
                  </a:ext>
                </a:extLst>
              </a:tr>
              <a:tr h="266632">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4</a:t>
                      </a:r>
                      <a:r>
                        <a:rPr lang="en-US" sz="1200" baseline="30000">
                          <a:effectLst/>
                          <a:latin typeface="Calibri" panose="020F0502020204030204" pitchFamily="34" charset="0"/>
                          <a:ea typeface="Calibri" panose="020F0502020204030204" pitchFamily="34" charset="0"/>
                          <a:cs typeface="Calibri" panose="020F0502020204030204" pitchFamily="34" charset="0"/>
                        </a:rPr>
                        <a:t>th</a:t>
                      </a:r>
                      <a:r>
                        <a:rPr lang="en-US" sz="1200">
                          <a:effectLst/>
                          <a:latin typeface="Calibri" panose="020F0502020204030204" pitchFamily="34" charset="0"/>
                          <a:ea typeface="Calibri" panose="020F0502020204030204" pitchFamily="34" charset="0"/>
                          <a:cs typeface="Calibri" panose="020F0502020204030204" pitchFamily="34" charset="0"/>
                        </a:rPr>
                        <a:t> Thursday in November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Thanksgiving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350041"/>
                  </a:ext>
                </a:extLst>
              </a:tr>
              <a:tr h="300482">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4</a:t>
                      </a:r>
                      <a:r>
                        <a:rPr lang="en-US" sz="12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200" dirty="0">
                          <a:effectLst/>
                          <a:latin typeface="Calibri" panose="020F0502020204030204" pitchFamily="34" charset="0"/>
                          <a:ea typeface="Calibri" panose="020F0502020204030204" pitchFamily="34" charset="0"/>
                          <a:cs typeface="Calibri" panose="020F0502020204030204" pitchFamily="34" charset="0"/>
                        </a:rPr>
                        <a:t> Friday in November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Friday after Thanksgiving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3565129"/>
                  </a:ext>
                </a:extLst>
              </a:tr>
              <a:tr h="266632">
                <a:tc>
                  <a:txBody>
                    <a:bodyPr/>
                    <a:lstStyle/>
                    <a:p>
                      <a:pPr marL="0" marR="0" algn="ctr">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December 25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Christmas Day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909661"/>
                  </a:ext>
                </a:extLst>
              </a:tr>
            </a:tbl>
          </a:graphicData>
        </a:graphic>
      </p:graphicFrame>
    </p:spTree>
    <p:extLst>
      <p:ext uri="{BB962C8B-B14F-4D97-AF65-F5344CB8AC3E}">
        <p14:creationId xmlns:p14="http://schemas.microsoft.com/office/powerpoint/2010/main" val="3743297223"/>
      </p:ext>
    </p:extLst>
  </p:cSld>
  <p:clrMapOvr>
    <a:masterClrMapping/>
  </p:clrMapOvr>
  <mc:AlternateContent xmlns:mc="http://schemas.openxmlformats.org/markup-compatibility/2006" xmlns:p14="http://schemas.microsoft.com/office/powerpoint/2010/main">
    <mc:Choice Requires="p14">
      <p:transition spd="slow" p14:dur="2000" advTm="16429"/>
    </mc:Choice>
    <mc:Fallback xmlns="">
      <p:transition spd="slow" advTm="16429"/>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44362" y="5697029"/>
            <a:ext cx="6172200" cy="690953"/>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p:cNvSpPr/>
          <p:nvPr/>
        </p:nvSpPr>
        <p:spPr>
          <a:xfrm>
            <a:off x="1744362" y="2667282"/>
            <a:ext cx="6172200" cy="27617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44362" y="1137040"/>
            <a:ext cx="6172200" cy="1262230"/>
          </a:xfrm>
          <a:prstGeom prst="rect">
            <a:avLst/>
          </a:prstGeom>
          <a:solidFill>
            <a:schemeClr val="accent3">
              <a:lumMod val="60000"/>
              <a:lumOff val="40000"/>
            </a:schemeClr>
          </a:solidFill>
          <a:ln w="28575">
            <a:solidFill>
              <a:schemeClr val="accent3">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315729" y="60052"/>
            <a:ext cx="5564659" cy="1143000"/>
          </a:xfrm>
        </p:spPr>
        <p:txBody>
          <a:bodyPr>
            <a:normAutofit fontScale="90000"/>
          </a:bodyPr>
          <a:lstStyle/>
          <a:p>
            <a:r>
              <a:rPr lang="en-US" dirty="0">
                <a:solidFill>
                  <a:schemeClr val="accent1">
                    <a:lumMod val="75000"/>
                  </a:schemeClr>
                </a:solidFill>
              </a:rPr>
              <a:t>Nonconformance Issues</a:t>
            </a:r>
          </a:p>
        </p:txBody>
      </p:sp>
      <p:sp>
        <p:nvSpPr>
          <p:cNvPr id="3" name="Content Placeholder 2"/>
          <p:cNvSpPr>
            <a:spLocks noGrp="1"/>
          </p:cNvSpPr>
          <p:nvPr>
            <p:ph idx="1"/>
          </p:nvPr>
        </p:nvSpPr>
        <p:spPr>
          <a:xfrm>
            <a:off x="1820562" y="1318054"/>
            <a:ext cx="6096000" cy="5106435"/>
          </a:xfrm>
        </p:spPr>
        <p:txBody>
          <a:bodyPr>
            <a:normAutofit/>
          </a:bodyPr>
          <a:lstStyle/>
          <a:p>
            <a:r>
              <a:rPr lang="en-US" dirty="0"/>
              <a:t>Sample aliquots and collection tubes frozen at an angle/inverted </a:t>
            </a:r>
          </a:p>
          <a:p>
            <a:pPr marL="0" indent="0">
              <a:buNone/>
            </a:pPr>
            <a:endParaRPr lang="en-US" dirty="0"/>
          </a:p>
          <a:p>
            <a:r>
              <a:rPr lang="en-US" dirty="0"/>
              <a:t>Fields left blank on Blood Sample and Shipment Notification Forms</a:t>
            </a:r>
          </a:p>
          <a:p>
            <a:pPr lvl="2"/>
            <a:r>
              <a:rPr lang="en-US" sz="2800" dirty="0"/>
              <a:t>Last time participant ate often left blank/unknown</a:t>
            </a:r>
          </a:p>
          <a:p>
            <a:r>
              <a:rPr lang="en-US" dirty="0"/>
              <a:t>Incorrect data reported on Sample and Shipment Notification Forms</a:t>
            </a:r>
          </a:p>
          <a:p>
            <a:pPr marL="0" indent="0">
              <a:buNone/>
            </a:pPr>
            <a:endParaRPr lang="en-US" dirty="0"/>
          </a:p>
          <a:p>
            <a:r>
              <a:rPr lang="en-US" dirty="0"/>
              <a:t>Multiple low volume aliquots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TextBox 3"/>
          <p:cNvSpPr txBox="1"/>
          <p:nvPr/>
        </p:nvSpPr>
        <p:spPr>
          <a:xfrm>
            <a:off x="8386877" y="1027204"/>
            <a:ext cx="2588985"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t>Recommendation: </a:t>
            </a:r>
          </a:p>
          <a:p>
            <a:r>
              <a:rPr lang="en-US" dirty="0"/>
              <a:t>Place aliquots in Argos boxes/tube rack in freezer </a:t>
            </a:r>
            <a:r>
              <a:rPr lang="en-US" i="1" dirty="0"/>
              <a:t>upright</a:t>
            </a:r>
            <a:r>
              <a:rPr lang="en-US" dirty="0"/>
              <a:t> until shipment</a:t>
            </a:r>
          </a:p>
        </p:txBody>
      </p:sp>
      <p:sp>
        <p:nvSpPr>
          <p:cNvPr id="5" name="TextBox 4"/>
          <p:cNvSpPr txBox="1"/>
          <p:nvPr/>
        </p:nvSpPr>
        <p:spPr>
          <a:xfrm>
            <a:off x="8406418" y="2882381"/>
            <a:ext cx="2549905"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Recommendation: </a:t>
            </a:r>
            <a:r>
              <a:rPr lang="en-US" dirty="0"/>
              <a:t>Complete Sample Notification forms during the participant study visit as samples are processed. If participant can not provide fasting info please write in N/A  </a:t>
            </a:r>
          </a:p>
        </p:txBody>
      </p:sp>
      <p:sp>
        <p:nvSpPr>
          <p:cNvPr id="6" name="TextBox 5"/>
          <p:cNvSpPr txBox="1"/>
          <p:nvPr/>
        </p:nvSpPr>
        <p:spPr>
          <a:xfrm>
            <a:off x="8406418" y="5303841"/>
            <a:ext cx="2549905"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a:t>Recommendation: </a:t>
            </a:r>
          </a:p>
          <a:p>
            <a:r>
              <a:rPr lang="en-US" dirty="0"/>
              <a:t>Lay out cryovials in a row and aliquot in order until plasma/buffy coat is depleted</a:t>
            </a:r>
          </a:p>
        </p:txBody>
      </p:sp>
      <p:sp>
        <p:nvSpPr>
          <p:cNvPr id="11" name="Right Arrow 10" descr="An green arrow pointing to the NCRAD recommendation. "/>
          <p:cNvSpPr/>
          <p:nvPr/>
        </p:nvSpPr>
        <p:spPr>
          <a:xfrm>
            <a:off x="7989550" y="3566471"/>
            <a:ext cx="304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descr="An green arrow pointing to the NCRAD recommendation. "/>
          <p:cNvSpPr/>
          <p:nvPr/>
        </p:nvSpPr>
        <p:spPr>
          <a:xfrm>
            <a:off x="7989550" y="1461068"/>
            <a:ext cx="304800" cy="6096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ight Arrow 13" descr="An black arrow pointing to the NCRAD recommendation. "/>
          <p:cNvSpPr/>
          <p:nvPr/>
        </p:nvSpPr>
        <p:spPr>
          <a:xfrm>
            <a:off x="7989550" y="5737705"/>
            <a:ext cx="304800" cy="6096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2705395"/>
      </p:ext>
    </p:extLst>
  </p:cSld>
  <p:clrMapOvr>
    <a:masterClrMapping/>
  </p:clrMapOvr>
  <mc:AlternateContent xmlns:mc="http://schemas.openxmlformats.org/markup-compatibility/2006" xmlns:p14="http://schemas.microsoft.com/office/powerpoint/2010/main">
    <mc:Choice Requires="p14">
      <p:transition spd="slow" p14:dur="2000" advTm="64063"/>
    </mc:Choice>
    <mc:Fallback xmlns="">
      <p:transition spd="slow" advTm="64063"/>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2171" y="82912"/>
            <a:ext cx="5465805" cy="1143000"/>
          </a:xfrm>
        </p:spPr>
        <p:txBody>
          <a:bodyPr>
            <a:normAutofit fontScale="90000"/>
          </a:bodyPr>
          <a:lstStyle/>
          <a:p>
            <a:r>
              <a:rPr lang="en-US" dirty="0">
                <a:solidFill>
                  <a:schemeClr val="accent1">
                    <a:lumMod val="75000"/>
                  </a:schemeClr>
                </a:solidFill>
              </a:rPr>
              <a:t>Nonconformance Cont.</a:t>
            </a:r>
          </a:p>
        </p:txBody>
      </p:sp>
      <p:sp>
        <p:nvSpPr>
          <p:cNvPr id="3" name="Content Placeholder 2"/>
          <p:cNvSpPr>
            <a:spLocks noGrp="1"/>
          </p:cNvSpPr>
          <p:nvPr>
            <p:ph idx="1"/>
          </p:nvPr>
        </p:nvSpPr>
        <p:spPr>
          <a:xfrm>
            <a:off x="1828800" y="1295401"/>
            <a:ext cx="5791200" cy="1909812"/>
          </a:xfrm>
          <a:solidFill>
            <a:schemeClr val="accent4">
              <a:lumMod val="60000"/>
              <a:lumOff val="40000"/>
            </a:schemeClr>
          </a:solidFill>
          <a:ln w="28575">
            <a:solidFill>
              <a:schemeClr val="accent4"/>
            </a:solidFill>
          </a:ln>
        </p:spPr>
        <p:txBody>
          <a:bodyPr>
            <a:normAutofit/>
          </a:bodyPr>
          <a:lstStyle/>
          <a:p>
            <a:r>
              <a:rPr lang="en-US" dirty="0"/>
              <a:t>Aliquots arriving to NCRAD without labels</a:t>
            </a:r>
          </a:p>
          <a:p>
            <a:r>
              <a:rPr lang="en-US" dirty="0"/>
              <a:t>Sample forms not faxed or scanned to NCRAD the day before shipment</a:t>
            </a:r>
          </a:p>
        </p:txBody>
      </p:sp>
      <p:sp>
        <p:nvSpPr>
          <p:cNvPr id="4" name="TextBox 3"/>
          <p:cNvSpPr txBox="1"/>
          <p:nvPr/>
        </p:nvSpPr>
        <p:spPr>
          <a:xfrm>
            <a:off x="8763834" y="1286781"/>
            <a:ext cx="2921196"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b="1" dirty="0"/>
              <a:t>Recommendation: </a:t>
            </a:r>
          </a:p>
          <a:p>
            <a:r>
              <a:rPr lang="en-US" dirty="0"/>
              <a:t>Ship Samples to NCRAD utilizing the Notification Form, by DoD-ADBI ID.  Do not throw away labels until samples are packed and shipped.</a:t>
            </a:r>
          </a:p>
        </p:txBody>
      </p:sp>
      <p:sp>
        <p:nvSpPr>
          <p:cNvPr id="8" name="Right Arrow 7" descr="An white arrow pointing to the NCRAD recommendation. "/>
          <p:cNvSpPr/>
          <p:nvPr/>
        </p:nvSpPr>
        <p:spPr>
          <a:xfrm>
            <a:off x="7753888" y="1945507"/>
            <a:ext cx="833248" cy="6096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307806"/>
      </p:ext>
    </p:extLst>
  </p:cSld>
  <p:clrMapOvr>
    <a:masterClrMapping/>
  </p:clrMapOvr>
  <mc:AlternateContent xmlns:mc="http://schemas.openxmlformats.org/markup-compatibility/2006" xmlns:p14="http://schemas.microsoft.com/office/powerpoint/2010/main">
    <mc:Choice Requires="p14">
      <p:transition spd="slow" p14:dur="2000" advTm="24897"/>
    </mc:Choice>
    <mc:Fallback xmlns="">
      <p:transition spd="slow" advTm="24897"/>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07143" y="356887"/>
            <a:ext cx="4672914" cy="1325563"/>
          </a:xfrm>
        </p:spPr>
        <p:txBody>
          <a:bodyPr/>
          <a:lstStyle/>
          <a:p>
            <a:r>
              <a:rPr lang="en-US" b="1" dirty="0"/>
              <a:t>Contact Information</a:t>
            </a:r>
          </a:p>
        </p:txBody>
      </p:sp>
      <p:sp>
        <p:nvSpPr>
          <p:cNvPr id="3" name="Content Placeholder 2"/>
          <p:cNvSpPr>
            <a:spLocks noGrp="1"/>
          </p:cNvSpPr>
          <p:nvPr>
            <p:ph idx="1"/>
          </p:nvPr>
        </p:nvSpPr>
        <p:spPr>
          <a:xfrm>
            <a:off x="4651537" y="1601711"/>
            <a:ext cx="7077052" cy="4068763"/>
          </a:xfrm>
        </p:spPr>
        <p:txBody>
          <a:bodyPr>
            <a:normAutofit/>
          </a:bodyPr>
          <a:lstStyle/>
          <a:p>
            <a:r>
              <a:rPr lang="en-US" dirty="0"/>
              <a:t>Questions? </a:t>
            </a:r>
          </a:p>
          <a:p>
            <a:pPr lvl="1"/>
            <a:r>
              <a:rPr lang="en-US" dirty="0"/>
              <a:t>Ronae Williams</a:t>
            </a:r>
          </a:p>
          <a:p>
            <a:pPr lvl="2"/>
            <a:r>
              <a:rPr lang="en-US" dirty="0"/>
              <a:t>Phone: (317) 278-9082</a:t>
            </a:r>
          </a:p>
          <a:p>
            <a:pPr lvl="2"/>
            <a:r>
              <a:rPr lang="en-US" dirty="0"/>
              <a:t>E-mail: </a:t>
            </a:r>
            <a:r>
              <a:rPr lang="en-US" dirty="0">
                <a:hlinkClick r:id="rId2"/>
              </a:rPr>
              <a:t>rdw2@iu.edu</a:t>
            </a:r>
            <a:endParaRPr lang="en-US" dirty="0"/>
          </a:p>
          <a:p>
            <a:pPr marL="914400" lvl="2" indent="0">
              <a:buNone/>
            </a:pPr>
            <a:endParaRPr lang="en-US" dirty="0"/>
          </a:p>
          <a:p>
            <a:pPr lvl="1"/>
            <a:r>
              <a:rPr lang="en-US" dirty="0"/>
              <a:t>General NCRAD Contact</a:t>
            </a:r>
          </a:p>
          <a:p>
            <a:pPr lvl="2"/>
            <a:r>
              <a:rPr lang="en-US" dirty="0"/>
              <a:t>Phone: (800) 526-2839</a:t>
            </a:r>
          </a:p>
          <a:p>
            <a:pPr lvl="2"/>
            <a:r>
              <a:rPr lang="en-US" dirty="0"/>
              <a:t>E-mail: </a:t>
            </a:r>
            <a:r>
              <a:rPr lang="en-US" dirty="0">
                <a:hlinkClick r:id="rId3"/>
              </a:rPr>
              <a:t>alzstudy@iu.edu</a:t>
            </a:r>
            <a:r>
              <a:rPr lang="en-US" dirty="0"/>
              <a:t> </a:t>
            </a:r>
          </a:p>
          <a:p>
            <a:pPr lvl="2"/>
            <a:r>
              <a:rPr lang="en-US" dirty="0"/>
              <a:t>Website: www.ncrad.iu.edu</a:t>
            </a:r>
          </a:p>
        </p:txBody>
      </p:sp>
    </p:spTree>
    <p:extLst>
      <p:ext uri="{BB962C8B-B14F-4D97-AF65-F5344CB8AC3E}">
        <p14:creationId xmlns:p14="http://schemas.microsoft.com/office/powerpoint/2010/main" val="2999654379"/>
      </p:ext>
    </p:extLst>
  </p:cSld>
  <p:clrMapOvr>
    <a:masterClrMapping/>
  </p:clrMapOvr>
  <mc:AlternateContent xmlns:mc="http://schemas.openxmlformats.org/markup-compatibility/2006" xmlns:p14="http://schemas.microsoft.com/office/powerpoint/2010/main">
    <mc:Choice Requires="p14">
      <p:transition spd="slow" p14:dur="2000" advTm="29329"/>
    </mc:Choice>
    <mc:Fallback xmlns="">
      <p:transition spd="slow" advTm="2932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84B5-C4E5-0FFE-7033-9422B8EB984C}"/>
              </a:ext>
            </a:extLst>
          </p:cNvPr>
          <p:cNvSpPr>
            <a:spLocks noGrp="1"/>
          </p:cNvSpPr>
          <p:nvPr>
            <p:ph type="title"/>
          </p:nvPr>
        </p:nvSpPr>
        <p:spPr>
          <a:xfrm>
            <a:off x="1002323" y="0"/>
            <a:ext cx="10515600" cy="1325563"/>
          </a:xfrm>
        </p:spPr>
        <p:txBody>
          <a:bodyPr/>
          <a:lstStyle/>
          <a:p>
            <a:r>
              <a:rPr lang="en-US" dirty="0"/>
              <a:t>             </a:t>
            </a:r>
            <a:r>
              <a:rPr lang="en-US" b="1" dirty="0">
                <a:solidFill>
                  <a:schemeClr val="accent1">
                    <a:lumMod val="75000"/>
                  </a:schemeClr>
                </a:solidFill>
              </a:rPr>
              <a:t>NCRAD Kit Request Module</a:t>
            </a:r>
          </a:p>
        </p:txBody>
      </p:sp>
      <p:pic>
        <p:nvPicPr>
          <p:cNvPr id="5" name="Content Placeholder 4" descr=" A screen shoot part of the kit request module where contact information and shipping address can be confirmed or updated. ">
            <a:extLst>
              <a:ext uri="{FF2B5EF4-FFF2-40B4-BE49-F238E27FC236}">
                <a16:creationId xmlns:a16="http://schemas.microsoft.com/office/drawing/2014/main" id="{633243DA-5F49-E3F3-D685-DE356F98A415}"/>
              </a:ext>
            </a:extLst>
          </p:cNvPr>
          <p:cNvPicPr>
            <a:picLocks noGrp="1" noChangeAspect="1"/>
          </p:cNvPicPr>
          <p:nvPr>
            <p:ph idx="1"/>
          </p:nvPr>
        </p:nvPicPr>
        <p:blipFill>
          <a:blip r:embed="rId2"/>
          <a:stretch>
            <a:fillRect/>
          </a:stretch>
        </p:blipFill>
        <p:spPr>
          <a:xfrm>
            <a:off x="484646" y="1175783"/>
            <a:ext cx="4894177" cy="4956071"/>
          </a:xfrm>
        </p:spPr>
      </p:pic>
      <p:cxnSp>
        <p:nvCxnSpPr>
          <p:cNvPr id="7" name="Straight Connector 6">
            <a:extLst>
              <a:ext uri="{FF2B5EF4-FFF2-40B4-BE49-F238E27FC236}">
                <a16:creationId xmlns:a16="http://schemas.microsoft.com/office/drawing/2014/main" id="{A0A303AE-6A0E-8658-C922-0A77E00DBCA8}"/>
              </a:ext>
              <a:ext uri="{C183D7F6-B498-43B3-948B-1728B52AA6E4}">
                <adec:decorative xmlns:adec="http://schemas.microsoft.com/office/drawing/2017/decorative" val="1"/>
              </a:ext>
            </a:extLst>
          </p:cNvPr>
          <p:cNvCxnSpPr>
            <a:cxnSpLocks/>
          </p:cNvCxnSpPr>
          <p:nvPr/>
        </p:nvCxnSpPr>
        <p:spPr>
          <a:xfrm>
            <a:off x="484646" y="1175784"/>
            <a:ext cx="4087354"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87B4D58-DDFD-2FC0-09A6-015E386C3F49}"/>
              </a:ext>
              <a:ext uri="{C183D7F6-B498-43B3-948B-1728B52AA6E4}">
                <adec:decorative xmlns:adec="http://schemas.microsoft.com/office/drawing/2017/decorative" val="1"/>
              </a:ext>
            </a:extLst>
          </p:cNvPr>
          <p:cNvCxnSpPr/>
          <p:nvPr/>
        </p:nvCxnSpPr>
        <p:spPr>
          <a:xfrm>
            <a:off x="484646" y="1175784"/>
            <a:ext cx="0" cy="5427784"/>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C2CA58F-3BC5-5C73-1F96-628D6B4F0188}"/>
              </a:ext>
              <a:ext uri="{C183D7F6-B498-43B3-948B-1728B52AA6E4}">
                <adec:decorative xmlns:adec="http://schemas.microsoft.com/office/drawing/2017/decorative" val="1"/>
              </a:ext>
            </a:extLst>
          </p:cNvPr>
          <p:cNvCxnSpPr/>
          <p:nvPr/>
        </p:nvCxnSpPr>
        <p:spPr>
          <a:xfrm>
            <a:off x="484646" y="6603568"/>
            <a:ext cx="4360983" cy="0"/>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B10E1EB8-3294-FC4D-EAD0-FD709E4E9B95}"/>
              </a:ext>
            </a:extLst>
          </p:cNvPr>
          <p:cNvSpPr txBox="1"/>
          <p:nvPr/>
        </p:nvSpPr>
        <p:spPr>
          <a:xfrm>
            <a:off x="7549525" y="2119961"/>
            <a:ext cx="4360983" cy="35394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Choose your site from the drop-down list.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The coordinator name and contact information will appear.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Verify that this information is accurate or correct it if necessary.</a:t>
            </a:r>
          </a:p>
        </p:txBody>
      </p:sp>
      <p:sp>
        <p:nvSpPr>
          <p:cNvPr id="3" name="Arrow: Left 2" descr="This is a green arrow pointing to a screenshot of the kit request module ordering system where sites can select their location and coordinator name.">
            <a:extLst>
              <a:ext uri="{FF2B5EF4-FFF2-40B4-BE49-F238E27FC236}">
                <a16:creationId xmlns:a16="http://schemas.microsoft.com/office/drawing/2014/main" id="{50E1E8E1-B8BE-D466-31AD-CC82A0334BB7}"/>
              </a:ext>
            </a:extLst>
          </p:cNvPr>
          <p:cNvSpPr/>
          <p:nvPr/>
        </p:nvSpPr>
        <p:spPr>
          <a:xfrm>
            <a:off x="5398477" y="4337671"/>
            <a:ext cx="1723292" cy="585788"/>
          </a:xfrm>
          <a:prstGeom prst="lef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919471"/>
      </p:ext>
    </p:extLst>
  </p:cSld>
  <p:clrMapOvr>
    <a:masterClrMapping/>
  </p:clrMapOvr>
  <mc:AlternateContent xmlns:mc="http://schemas.openxmlformats.org/markup-compatibility/2006" xmlns:p14="http://schemas.microsoft.com/office/powerpoint/2010/main">
    <mc:Choice Requires="p14">
      <p:transition spd="slow" p14:dur="2000" advTm="46480"/>
    </mc:Choice>
    <mc:Fallback xmlns="">
      <p:transition spd="slow" advTm="4648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84B5-C4E5-0FFE-7033-9422B8EB984C}"/>
              </a:ext>
            </a:extLst>
          </p:cNvPr>
          <p:cNvSpPr>
            <a:spLocks noGrp="1"/>
          </p:cNvSpPr>
          <p:nvPr>
            <p:ph type="title"/>
          </p:nvPr>
        </p:nvSpPr>
        <p:spPr>
          <a:xfrm>
            <a:off x="984738" y="1"/>
            <a:ext cx="10369062" cy="867508"/>
          </a:xfrm>
        </p:spPr>
        <p:txBody>
          <a:bodyPr/>
          <a:lstStyle/>
          <a:p>
            <a:pPr algn="ctr"/>
            <a:r>
              <a:rPr lang="en-US" dirty="0"/>
              <a:t> </a:t>
            </a:r>
            <a:r>
              <a:rPr lang="en-US" b="1" dirty="0">
                <a:solidFill>
                  <a:schemeClr val="accent1">
                    <a:lumMod val="75000"/>
                  </a:schemeClr>
                </a:solidFill>
              </a:rPr>
              <a:t>DoD-ADBI Blood Kits</a:t>
            </a:r>
          </a:p>
        </p:txBody>
      </p:sp>
      <p:pic>
        <p:nvPicPr>
          <p:cNvPr id="5" name="Content Placeholder 4" descr="A screenshot of the kit request module where kit types and quantities are ordered.">
            <a:extLst>
              <a:ext uri="{FF2B5EF4-FFF2-40B4-BE49-F238E27FC236}">
                <a16:creationId xmlns:a16="http://schemas.microsoft.com/office/drawing/2014/main" id="{91BD0086-68F9-DB46-F309-879D39B57E6A}"/>
              </a:ext>
            </a:extLst>
          </p:cNvPr>
          <p:cNvPicPr>
            <a:picLocks noGrp="1" noChangeAspect="1"/>
          </p:cNvPicPr>
          <p:nvPr>
            <p:ph idx="1"/>
          </p:nvPr>
        </p:nvPicPr>
        <p:blipFill>
          <a:blip r:embed="rId2"/>
          <a:stretch>
            <a:fillRect/>
          </a:stretch>
        </p:blipFill>
        <p:spPr>
          <a:xfrm>
            <a:off x="89316" y="770691"/>
            <a:ext cx="5924209" cy="4724370"/>
          </a:xfrm>
        </p:spPr>
      </p:pic>
      <p:sp>
        <p:nvSpPr>
          <p:cNvPr id="6" name="Arrow: Left 5" descr="This is a green arrow pointing to a screenshot of the kit request module ordering system where the sites indicate the quantity needed of each kit. ">
            <a:extLst>
              <a:ext uri="{FF2B5EF4-FFF2-40B4-BE49-F238E27FC236}">
                <a16:creationId xmlns:a16="http://schemas.microsoft.com/office/drawing/2014/main" id="{990E25B7-D5D1-9868-62A2-5204F10EA9B1}"/>
              </a:ext>
            </a:extLst>
          </p:cNvPr>
          <p:cNvSpPr/>
          <p:nvPr/>
        </p:nvSpPr>
        <p:spPr>
          <a:xfrm>
            <a:off x="6257917" y="944712"/>
            <a:ext cx="1723292" cy="480646"/>
          </a:xfrm>
          <a:prstGeom prst="lef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C0E1664-1C78-89E8-9283-469498C18E46}"/>
              </a:ext>
            </a:extLst>
          </p:cNvPr>
          <p:cNvSpPr txBox="1"/>
          <p:nvPr/>
        </p:nvSpPr>
        <p:spPr>
          <a:xfrm>
            <a:off x="8069856" y="867509"/>
            <a:ext cx="4122143" cy="263149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Indicate the quantity needed of each kit</a:t>
            </a:r>
          </a:p>
          <a:p>
            <a:pPr marR="0" lvl="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FF0000"/>
                </a:solidFill>
                <a:effectLst/>
                <a:uLnTx/>
                <a:uFillTx/>
                <a:latin typeface="Calibri" panose="020F0502020204030204"/>
                <a:ea typeface="+mn-ea"/>
                <a:cs typeface="+mn-cs"/>
              </a:rPr>
              <a:t>**Note: You can order more than one type of kit in a single kit request**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2BDF996-4819-BAC1-945D-08BCFA2E10D1}"/>
              </a:ext>
            </a:extLst>
          </p:cNvPr>
          <p:cNvSpPr txBox="1"/>
          <p:nvPr/>
        </p:nvSpPr>
        <p:spPr>
          <a:xfrm>
            <a:off x="3291841" y="1046536"/>
            <a:ext cx="322729" cy="276999"/>
          </a:xfrm>
          <a:prstGeom prst="rect">
            <a:avLst/>
          </a:prstGeom>
          <a:noFill/>
        </p:spPr>
        <p:txBody>
          <a:bodyPr wrap="square" rtlCol="0">
            <a:spAutoFit/>
          </a:bodyPr>
          <a:lstStyle/>
          <a:p>
            <a:r>
              <a:rPr lang="en-US" sz="1200" dirty="0"/>
              <a:t>1</a:t>
            </a:r>
          </a:p>
        </p:txBody>
      </p:sp>
    </p:spTree>
    <p:extLst>
      <p:ext uri="{BB962C8B-B14F-4D97-AF65-F5344CB8AC3E}">
        <p14:creationId xmlns:p14="http://schemas.microsoft.com/office/powerpoint/2010/main" val="2069432834"/>
      </p:ext>
    </p:extLst>
  </p:cSld>
  <p:clrMapOvr>
    <a:masterClrMapping/>
  </p:clrMapOvr>
  <mc:AlternateContent xmlns:mc="http://schemas.openxmlformats.org/markup-compatibility/2006" xmlns:p14="http://schemas.microsoft.com/office/powerpoint/2010/main">
    <mc:Choice Requires="p14">
      <p:transition spd="slow" p14:dur="2000" advTm="60184"/>
    </mc:Choice>
    <mc:Fallback xmlns="">
      <p:transition spd="slow" advTm="6018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84B5-C4E5-0FFE-7033-9422B8EB984C}"/>
              </a:ext>
            </a:extLst>
          </p:cNvPr>
          <p:cNvSpPr>
            <a:spLocks noGrp="1"/>
          </p:cNvSpPr>
          <p:nvPr>
            <p:ph type="title"/>
          </p:nvPr>
        </p:nvSpPr>
        <p:spPr>
          <a:xfrm>
            <a:off x="984738" y="1"/>
            <a:ext cx="10369062" cy="867508"/>
          </a:xfrm>
        </p:spPr>
        <p:txBody>
          <a:bodyPr/>
          <a:lstStyle/>
          <a:p>
            <a:pPr algn="ctr"/>
            <a:r>
              <a:rPr lang="en-US" dirty="0"/>
              <a:t> </a:t>
            </a:r>
            <a:r>
              <a:rPr lang="en-US" b="1" dirty="0">
                <a:solidFill>
                  <a:schemeClr val="accent1">
                    <a:lumMod val="75000"/>
                  </a:schemeClr>
                </a:solidFill>
              </a:rPr>
              <a:t>DoD-ADBI Blood Kits</a:t>
            </a:r>
          </a:p>
        </p:txBody>
      </p:sp>
      <p:sp>
        <p:nvSpPr>
          <p:cNvPr id="6" name="Arrow: Left 5" descr="This is a green arrow pointing to a screenshot of all the contents in a DOD-ADBI Blood Collection Kit.">
            <a:extLst>
              <a:ext uri="{FF2B5EF4-FFF2-40B4-BE49-F238E27FC236}">
                <a16:creationId xmlns:a16="http://schemas.microsoft.com/office/drawing/2014/main" id="{990E25B7-D5D1-9868-62A2-5204F10EA9B1}"/>
              </a:ext>
            </a:extLst>
          </p:cNvPr>
          <p:cNvSpPr/>
          <p:nvPr/>
        </p:nvSpPr>
        <p:spPr>
          <a:xfrm>
            <a:off x="6964369" y="3003167"/>
            <a:ext cx="1723292" cy="585788"/>
          </a:xfrm>
          <a:prstGeom prst="lef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15A7D64-7EBC-3A4F-C342-65F698793889}"/>
              </a:ext>
            </a:extLst>
          </p:cNvPr>
          <p:cNvSpPr txBox="1"/>
          <p:nvPr/>
        </p:nvSpPr>
        <p:spPr>
          <a:xfrm>
            <a:off x="8687661" y="2089386"/>
            <a:ext cx="3310987" cy="3785652"/>
          </a:xfrm>
          <a:prstGeom prst="rect">
            <a:avLst/>
          </a:prstGeom>
          <a:noFill/>
        </p:spPr>
        <p:txBody>
          <a:bodyPr wrap="square">
            <a:spAutoFit/>
          </a:bodyPr>
          <a:lstStyle/>
          <a:p>
            <a:pPr marL="285750" indent="-285750">
              <a:buFont typeface="Arial" panose="020B0604020202020204" pitchFamily="34" charset="0"/>
              <a:buChar char="•"/>
            </a:pPr>
            <a:r>
              <a:rPr lang="en-US" sz="2400" dirty="0"/>
              <a:t>Once selected, kit components with a picture of the chosen kit will appear at the bottom of the screen (Pictured)</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Click “Submit” to turn in your request.</a:t>
            </a:r>
          </a:p>
          <a:p>
            <a:pPr marL="285750" indent="-285750">
              <a:buFont typeface="Arial" panose="020B0604020202020204" pitchFamily="34" charset="0"/>
              <a:buChar char="•"/>
            </a:pPr>
            <a:endParaRPr lang="en-US" sz="2400" dirty="0"/>
          </a:p>
        </p:txBody>
      </p:sp>
      <p:pic>
        <p:nvPicPr>
          <p:cNvPr id="7" name="Content Placeholder 6" descr="A screen shoot from the kit request module, which lists out all the contents in a DOD-ADBI blood collection kit.">
            <a:extLst>
              <a:ext uri="{FF2B5EF4-FFF2-40B4-BE49-F238E27FC236}">
                <a16:creationId xmlns:a16="http://schemas.microsoft.com/office/drawing/2014/main" id="{A1DDB64A-D790-84FF-371C-E6E5CEBDAF63}"/>
              </a:ext>
            </a:extLst>
          </p:cNvPr>
          <p:cNvPicPr>
            <a:picLocks noGrp="1" noChangeAspect="1"/>
          </p:cNvPicPr>
          <p:nvPr>
            <p:ph idx="1"/>
          </p:nvPr>
        </p:nvPicPr>
        <p:blipFill>
          <a:blip r:embed="rId2"/>
          <a:stretch>
            <a:fillRect/>
          </a:stretch>
        </p:blipFill>
        <p:spPr>
          <a:xfrm>
            <a:off x="42013" y="943176"/>
            <a:ext cx="5438775" cy="5260490"/>
          </a:xfrm>
        </p:spPr>
      </p:pic>
      <p:pic>
        <p:nvPicPr>
          <p:cNvPr id="4" name="Picture 3">
            <a:extLst>
              <a:ext uri="{FF2B5EF4-FFF2-40B4-BE49-F238E27FC236}">
                <a16:creationId xmlns:a16="http://schemas.microsoft.com/office/drawing/2014/main" id="{5E0ED8FE-DBC4-B317-133A-0654BADF0073}"/>
              </a:ext>
            </a:extLst>
          </p:cNvPr>
          <p:cNvPicPr>
            <a:picLocks noChangeAspect="1"/>
          </p:cNvPicPr>
          <p:nvPr/>
        </p:nvPicPr>
        <p:blipFill>
          <a:blip r:embed="rId3"/>
          <a:stretch>
            <a:fillRect/>
          </a:stretch>
        </p:blipFill>
        <p:spPr>
          <a:xfrm>
            <a:off x="4188624" y="1937366"/>
            <a:ext cx="2584328" cy="3785653"/>
          </a:xfrm>
          <a:prstGeom prst="rect">
            <a:avLst/>
          </a:prstGeom>
        </p:spPr>
      </p:pic>
    </p:spTree>
    <p:extLst>
      <p:ext uri="{BB962C8B-B14F-4D97-AF65-F5344CB8AC3E}">
        <p14:creationId xmlns:p14="http://schemas.microsoft.com/office/powerpoint/2010/main" val="724098636"/>
      </p:ext>
    </p:extLst>
  </p:cSld>
  <p:clrMapOvr>
    <a:masterClrMapping/>
  </p:clrMapOvr>
  <mc:AlternateContent xmlns:mc="http://schemas.openxmlformats.org/markup-compatibility/2006" xmlns:p14="http://schemas.microsoft.com/office/powerpoint/2010/main">
    <mc:Choice Requires="p14">
      <p:transition spd="slow" p14:dur="2000" advTm="40076"/>
    </mc:Choice>
    <mc:Fallback xmlns="">
      <p:transition spd="slow" advTm="4007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84B5-C4E5-0FFE-7033-9422B8EB984C}"/>
              </a:ext>
            </a:extLst>
          </p:cNvPr>
          <p:cNvSpPr>
            <a:spLocks noGrp="1"/>
          </p:cNvSpPr>
          <p:nvPr>
            <p:ph type="title"/>
          </p:nvPr>
        </p:nvSpPr>
        <p:spPr>
          <a:xfrm>
            <a:off x="436098" y="150608"/>
            <a:ext cx="10369062" cy="867508"/>
          </a:xfrm>
        </p:spPr>
        <p:txBody>
          <a:bodyPr/>
          <a:lstStyle/>
          <a:p>
            <a:pPr algn="ctr"/>
            <a:r>
              <a:rPr lang="en-US" b="1" dirty="0">
                <a:solidFill>
                  <a:schemeClr val="accent1">
                    <a:lumMod val="75000"/>
                  </a:schemeClr>
                </a:solidFill>
              </a:rPr>
              <a:t>DoD-ADBI Blood Kits Example Kit</a:t>
            </a:r>
          </a:p>
        </p:txBody>
      </p:sp>
      <p:pic>
        <p:nvPicPr>
          <p:cNvPr id="3074" name="Picture 2" descr="Image">
            <a:extLst>
              <a:ext uri="{FF2B5EF4-FFF2-40B4-BE49-F238E27FC236}">
                <a16:creationId xmlns:a16="http://schemas.microsoft.com/office/drawing/2014/main" id="{DB182876-8843-10BF-FE22-CCDE5DF8DF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36"/>
          <a:stretch/>
        </p:blipFill>
        <p:spPr bwMode="auto">
          <a:xfrm rot="16200000">
            <a:off x="3000558" y="1199202"/>
            <a:ext cx="5401165" cy="482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497105"/>
      </p:ext>
    </p:extLst>
  </p:cSld>
  <p:clrMapOvr>
    <a:masterClrMapping/>
  </p:clrMapOvr>
  <mc:AlternateContent xmlns:mc="http://schemas.openxmlformats.org/markup-compatibility/2006" xmlns:p14="http://schemas.microsoft.com/office/powerpoint/2010/main">
    <mc:Choice Requires="p14">
      <p:transition spd="slow" p14:dur="2000" advTm="23812"/>
    </mc:Choice>
    <mc:Fallback xmlns="">
      <p:transition spd="slow" advTm="238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84B5-C4E5-0FFE-7033-9422B8EB984C}"/>
              </a:ext>
            </a:extLst>
          </p:cNvPr>
          <p:cNvSpPr>
            <a:spLocks noGrp="1"/>
          </p:cNvSpPr>
          <p:nvPr>
            <p:ph type="title"/>
          </p:nvPr>
        </p:nvSpPr>
        <p:spPr>
          <a:xfrm>
            <a:off x="791101" y="-96818"/>
            <a:ext cx="10369062" cy="867508"/>
          </a:xfrm>
        </p:spPr>
        <p:txBody>
          <a:bodyPr/>
          <a:lstStyle/>
          <a:p>
            <a:pPr algn="ctr"/>
            <a:r>
              <a:rPr lang="en-US" dirty="0"/>
              <a:t> </a:t>
            </a:r>
            <a:r>
              <a:rPr lang="en-US" b="1" dirty="0">
                <a:solidFill>
                  <a:schemeClr val="accent1">
                    <a:lumMod val="75000"/>
                  </a:schemeClr>
                </a:solidFill>
              </a:rPr>
              <a:t>DoD-ADBI Supplemental Kits</a:t>
            </a:r>
          </a:p>
        </p:txBody>
      </p:sp>
      <p:pic>
        <p:nvPicPr>
          <p:cNvPr id="5" name="Content Placeholder 4" descr="A screenshot of the different kits can be ordered in the DOD-ADBI kit request module. ">
            <a:extLst>
              <a:ext uri="{FF2B5EF4-FFF2-40B4-BE49-F238E27FC236}">
                <a16:creationId xmlns:a16="http://schemas.microsoft.com/office/drawing/2014/main" id="{91BD0086-68F9-DB46-F309-879D39B57E6A}"/>
              </a:ext>
            </a:extLst>
          </p:cNvPr>
          <p:cNvPicPr>
            <a:picLocks noGrp="1" noChangeAspect="1"/>
          </p:cNvPicPr>
          <p:nvPr>
            <p:ph idx="1"/>
          </p:nvPr>
        </p:nvPicPr>
        <p:blipFill>
          <a:blip r:embed="rId2"/>
          <a:stretch>
            <a:fillRect/>
          </a:stretch>
        </p:blipFill>
        <p:spPr>
          <a:xfrm>
            <a:off x="50202" y="867509"/>
            <a:ext cx="6079953" cy="5339653"/>
          </a:xfrm>
        </p:spPr>
      </p:pic>
      <p:sp>
        <p:nvSpPr>
          <p:cNvPr id="6" name="Arrow: Left 5" descr="An green arrow pointing to the area where supplemental  supply kit can be ordered. ">
            <a:extLst>
              <a:ext uri="{FF2B5EF4-FFF2-40B4-BE49-F238E27FC236}">
                <a16:creationId xmlns:a16="http://schemas.microsoft.com/office/drawing/2014/main" id="{990E25B7-D5D1-9868-62A2-5204F10EA9B1}"/>
              </a:ext>
            </a:extLst>
          </p:cNvPr>
          <p:cNvSpPr/>
          <p:nvPr/>
        </p:nvSpPr>
        <p:spPr>
          <a:xfrm>
            <a:off x="6171849" y="1759704"/>
            <a:ext cx="1723292" cy="617185"/>
          </a:xfrm>
          <a:prstGeom prst="lef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E80837E-6C1A-B819-D751-F289E32AA055}"/>
              </a:ext>
            </a:extLst>
          </p:cNvPr>
          <p:cNvSpPr txBox="1"/>
          <p:nvPr/>
        </p:nvSpPr>
        <p:spPr>
          <a:xfrm>
            <a:off x="8271658" y="1494068"/>
            <a:ext cx="3870140" cy="1323439"/>
          </a:xfrm>
          <a:prstGeom prst="rect">
            <a:avLst/>
          </a:prstGeom>
          <a:noFill/>
        </p:spPr>
        <p:txBody>
          <a:bodyPr wrap="square" rtlCol="0">
            <a:spAutoFit/>
          </a:bodyPr>
          <a:lstStyle/>
          <a:p>
            <a:r>
              <a:rPr lang="en-US" sz="2000" dirty="0">
                <a:solidFill>
                  <a:srgbClr val="FF0000"/>
                </a:solidFill>
              </a:rPr>
              <a:t>Remember: Only one supplemental kit per year. If extra supplies are needed, order separately under the “Extra Supplies”. </a:t>
            </a:r>
          </a:p>
        </p:txBody>
      </p:sp>
      <p:sp>
        <p:nvSpPr>
          <p:cNvPr id="8" name="TextBox 7">
            <a:extLst>
              <a:ext uri="{FF2B5EF4-FFF2-40B4-BE49-F238E27FC236}">
                <a16:creationId xmlns:a16="http://schemas.microsoft.com/office/drawing/2014/main" id="{3C6298E5-387A-D6D9-0C7F-29C6577D78B0}"/>
              </a:ext>
            </a:extLst>
          </p:cNvPr>
          <p:cNvSpPr txBox="1"/>
          <p:nvPr/>
        </p:nvSpPr>
        <p:spPr>
          <a:xfrm>
            <a:off x="7983969" y="3891572"/>
            <a:ext cx="6094206" cy="400110"/>
          </a:xfrm>
          <a:prstGeom prst="rect">
            <a:avLst/>
          </a:prstGeom>
          <a:noFill/>
        </p:spPr>
        <p:txBody>
          <a:bodyPr wrap="square">
            <a:spAutoFit/>
          </a:bodyPr>
          <a:lstStyle/>
          <a:p>
            <a:r>
              <a:rPr lang="en-US" sz="2000" dirty="0">
                <a:solidFill>
                  <a:srgbClr val="FF0000"/>
                </a:solidFill>
              </a:rPr>
              <a:t>Order here if extra supplies are needed.</a:t>
            </a:r>
          </a:p>
        </p:txBody>
      </p:sp>
      <p:sp>
        <p:nvSpPr>
          <p:cNvPr id="7" name="Arrow: Left 6" descr="An green arrow pointing to the area where individual extra kit supplies are ordered. ">
            <a:extLst>
              <a:ext uri="{FF2B5EF4-FFF2-40B4-BE49-F238E27FC236}">
                <a16:creationId xmlns:a16="http://schemas.microsoft.com/office/drawing/2014/main" id="{84050517-79B3-B687-3E64-3180ACE62162}"/>
              </a:ext>
            </a:extLst>
          </p:cNvPr>
          <p:cNvSpPr/>
          <p:nvPr/>
        </p:nvSpPr>
        <p:spPr>
          <a:xfrm>
            <a:off x="6151002" y="3783035"/>
            <a:ext cx="1723292" cy="617185"/>
          </a:xfrm>
          <a:prstGeom prst="lef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2706702"/>
      </p:ext>
    </p:extLst>
  </p:cSld>
  <p:clrMapOvr>
    <a:masterClrMapping/>
  </p:clrMapOvr>
  <mc:AlternateContent xmlns:mc="http://schemas.openxmlformats.org/markup-compatibility/2006" xmlns:p14="http://schemas.microsoft.com/office/powerpoint/2010/main">
    <mc:Choice Requires="p14">
      <p:transition spd="slow" p14:dur="2000" advTm="37189"/>
    </mc:Choice>
    <mc:Fallback xmlns="">
      <p:transition spd="slow" advTm="37189"/>
    </mc:Fallback>
  </mc:AlternateContent>
</p:sld>
</file>

<file path=ppt/theme/theme1.xml><?xml version="1.0" encoding="utf-8"?>
<a:theme xmlns:a="http://schemas.openxmlformats.org/drawingml/2006/main" name="New NCRAD Powerpoint Theme">
  <a:themeElements>
    <a:clrScheme name="New NCRAD">
      <a:dk1>
        <a:srgbClr val="006298"/>
      </a:dk1>
      <a:lt1>
        <a:srgbClr val="F8F9FA"/>
      </a:lt1>
      <a:dk2>
        <a:srgbClr val="4D5A69"/>
      </a:dk2>
      <a:lt2>
        <a:srgbClr val="F9F9F0"/>
      </a:lt2>
      <a:accent1>
        <a:srgbClr val="00843D"/>
      </a:accent1>
      <a:accent2>
        <a:srgbClr val="C6ECF6"/>
      </a:accent2>
      <a:accent3>
        <a:srgbClr val="A7D094"/>
      </a:accent3>
      <a:accent4>
        <a:srgbClr val="F8F9FA"/>
      </a:accent4>
      <a:accent5>
        <a:srgbClr val="F9F9F0"/>
      </a:accent5>
      <a:accent6>
        <a:srgbClr val="000000"/>
      </a:accent6>
      <a:hlink>
        <a:srgbClr val="006298"/>
      </a:hlink>
      <a:folHlink>
        <a:srgbClr val="0084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NCRAD Powerpoint Theme" id="{3512A2AA-DFF6-4F07-A400-705E1CC00276}" vid="{653F14E9-71C5-4FA7-B5F7-DC68CA3001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NCRAD Powerpoint Theme</Template>
  <TotalTime>8425</TotalTime>
  <Words>1914</Words>
  <Application>Microsoft Office PowerPoint</Application>
  <PresentationFormat>Widescreen</PresentationFormat>
  <Paragraphs>284</Paragraphs>
  <Slides>44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Georgia</vt:lpstr>
      <vt:lpstr>Times New Roman</vt:lpstr>
      <vt:lpstr>Verdana</vt:lpstr>
      <vt:lpstr>Wingdings</vt:lpstr>
      <vt:lpstr>New NCRAD Powerpoint Theme</vt:lpstr>
      <vt:lpstr>DoD-ADBI Collection and Shipment Training</vt:lpstr>
      <vt:lpstr>Training Overview: DoD-ADBI</vt:lpstr>
      <vt:lpstr>DoD-ABDI Study Specimens</vt:lpstr>
      <vt:lpstr>Kit Request Module  </vt:lpstr>
      <vt:lpstr>             NCRAD Kit Request Module</vt:lpstr>
      <vt:lpstr> DoD-ADBI Blood Kits</vt:lpstr>
      <vt:lpstr> DoD-ADBI Blood Kits</vt:lpstr>
      <vt:lpstr>DoD-ADBI Blood Kits Example Kit</vt:lpstr>
      <vt:lpstr> DoD-ADBI Supplemental Kits</vt:lpstr>
      <vt:lpstr>Specimen Labels</vt:lpstr>
      <vt:lpstr>Three Label Types</vt:lpstr>
      <vt:lpstr>Kit Number Labels</vt:lpstr>
      <vt:lpstr>Site ID Labels</vt:lpstr>
      <vt:lpstr>Collection Tube and Aliquot Label – Plasma and Buffy Coat</vt:lpstr>
      <vt:lpstr>Labeled EDTA (Purple-Top) Blood Collection Tube</vt:lpstr>
      <vt:lpstr>Specimen Labels –  Plasma and Buffy Coat</vt:lpstr>
      <vt:lpstr>Labeling Biologic Samples</vt:lpstr>
      <vt:lpstr>Handling/Processing  Study Specimens </vt:lpstr>
      <vt:lpstr>Blood Draw Order</vt:lpstr>
      <vt:lpstr>Plasma Collection</vt:lpstr>
      <vt:lpstr>Plasma and Buffy Coat Preparation (10ml Lavender-Top Tube x 3)</vt:lpstr>
      <vt:lpstr>Cryovial Cap Colors (Samples going to C2N &amp; UPENN)</vt:lpstr>
      <vt:lpstr>Buffy Coat Collection</vt:lpstr>
      <vt:lpstr>Cryovial Cap Colors (Samples going to NCRAD)</vt:lpstr>
      <vt:lpstr> RNA PAXgene™ Collection  </vt:lpstr>
      <vt:lpstr>Sample Shipments to NCRAD</vt:lpstr>
      <vt:lpstr>Sample Shipments Summary</vt:lpstr>
      <vt:lpstr>Frozen Shipment Packaging</vt:lpstr>
      <vt:lpstr>Shipping Frozen Samples</vt:lpstr>
      <vt:lpstr>Frozen Shipment Packaging</vt:lpstr>
      <vt:lpstr>Frozen Shipping Packaging</vt:lpstr>
      <vt:lpstr>Frozen Shipping – Dry Ice Requirements</vt:lpstr>
      <vt:lpstr>Blood Sample and Shipment Notification Form</vt:lpstr>
      <vt:lpstr> NCRAD Blood Sample and Shipment Notification Form</vt:lpstr>
      <vt:lpstr>Sample Shipments to UPenn</vt:lpstr>
      <vt:lpstr> UPenn Frozen Shipment Packaging</vt:lpstr>
      <vt:lpstr> UPenn Frozen Shipment Packaging</vt:lpstr>
      <vt:lpstr>Shipping Frozen Samples</vt:lpstr>
      <vt:lpstr> UPenn Blood Sample and Shipment Notification Form</vt:lpstr>
      <vt:lpstr>Blood Sample and Shipment Notification Form</vt:lpstr>
      <vt:lpstr>NCRAD Website Helpful Pages</vt:lpstr>
      <vt:lpstr>Nonconformance Issues</vt:lpstr>
      <vt:lpstr>Nonconformance Cont.</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Ronae D</dc:creator>
  <cp:lastModifiedBy>Williams, Ronae D</cp:lastModifiedBy>
  <cp:revision>43</cp:revision>
  <dcterms:created xsi:type="dcterms:W3CDTF">2024-02-15T17:51:10Z</dcterms:created>
  <dcterms:modified xsi:type="dcterms:W3CDTF">2025-04-29T13:47:05Z</dcterms:modified>
</cp:coreProperties>
</file>