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5"/>
  </p:notesMasterIdLst>
  <p:handoutMasterIdLst>
    <p:handoutMasterId r:id="rId56"/>
  </p:handoutMasterIdLst>
  <p:sldIdLst>
    <p:sldId id="256" r:id="rId2"/>
    <p:sldId id="318" r:id="rId3"/>
    <p:sldId id="257" r:id="rId4"/>
    <p:sldId id="337" r:id="rId5"/>
    <p:sldId id="308" r:id="rId6"/>
    <p:sldId id="261" r:id="rId7"/>
    <p:sldId id="262" r:id="rId8"/>
    <p:sldId id="322" r:id="rId9"/>
    <p:sldId id="323" r:id="rId10"/>
    <p:sldId id="324" r:id="rId11"/>
    <p:sldId id="277" r:id="rId12"/>
    <p:sldId id="266" r:id="rId13"/>
    <p:sldId id="267" r:id="rId14"/>
    <p:sldId id="268" r:id="rId15"/>
    <p:sldId id="269" r:id="rId16"/>
    <p:sldId id="271" r:id="rId17"/>
    <p:sldId id="321" r:id="rId18"/>
    <p:sldId id="276" r:id="rId19"/>
    <p:sldId id="320" r:id="rId20"/>
    <p:sldId id="274" r:id="rId21"/>
    <p:sldId id="298" r:id="rId22"/>
    <p:sldId id="299" r:id="rId23"/>
    <p:sldId id="344" r:id="rId24"/>
    <p:sldId id="339" r:id="rId25"/>
    <p:sldId id="293" r:id="rId26"/>
    <p:sldId id="340" r:id="rId27"/>
    <p:sldId id="347" r:id="rId28"/>
    <p:sldId id="333" r:id="rId29"/>
    <p:sldId id="332" r:id="rId30"/>
    <p:sldId id="310" r:id="rId31"/>
    <p:sldId id="319" r:id="rId32"/>
    <p:sldId id="280" r:id="rId33"/>
    <p:sldId id="296" r:id="rId34"/>
    <p:sldId id="341" r:id="rId35"/>
    <p:sldId id="285" r:id="rId36"/>
    <p:sldId id="342" r:id="rId37"/>
    <p:sldId id="343" r:id="rId38"/>
    <p:sldId id="284" r:id="rId39"/>
    <p:sldId id="288" r:id="rId40"/>
    <p:sldId id="325" r:id="rId41"/>
    <p:sldId id="289" r:id="rId42"/>
    <p:sldId id="306" r:id="rId43"/>
    <p:sldId id="307" r:id="rId44"/>
    <p:sldId id="331" r:id="rId45"/>
    <p:sldId id="326" r:id="rId46"/>
    <p:sldId id="327" r:id="rId47"/>
    <p:sldId id="316" r:id="rId48"/>
    <p:sldId id="345" r:id="rId49"/>
    <p:sldId id="328" r:id="rId50"/>
    <p:sldId id="346" r:id="rId51"/>
    <p:sldId id="294" r:id="rId52"/>
    <p:sldId id="329" r:id="rId53"/>
    <p:sldId id="336" r:id="rId54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6A2100-E0D2-F26C-CC43-8F21ACE055D2}" name="Keys, Dionte L" initials="KDL" userId="S::dlkeys@iu.edu::ab4dd5bc-8e2d-4c92-9a72-067242d3d34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er, Kelley Michelle" initials="FKM" lastIdx="57" clrIdx="0">
    <p:extLst>
      <p:ext uri="{19B8F6BF-5375-455C-9EA6-DF929625EA0E}">
        <p15:presenceInfo xmlns:p15="http://schemas.microsoft.com/office/powerpoint/2012/main" userId="S-1-5-21-1085031214-1292428093-527237240-219034" providerId="AD"/>
      </p:ext>
    </p:extLst>
  </p:cmAuthor>
  <p:cmAuthor id="2" name="Vetor, Ashley Nicole" initials="ANV" lastIdx="7" clrIdx="1">
    <p:extLst>
      <p:ext uri="{19B8F6BF-5375-455C-9EA6-DF929625EA0E}">
        <p15:presenceInfo xmlns:p15="http://schemas.microsoft.com/office/powerpoint/2012/main" userId="Vetor, Ashley Nicole" providerId="None"/>
      </p:ext>
    </p:extLst>
  </p:cmAuthor>
  <p:cmAuthor id="3" name="Wilmes, Kristi" initials="WK" lastIdx="36" clrIdx="2">
    <p:extLst>
      <p:ext uri="{19B8F6BF-5375-455C-9EA6-DF929625EA0E}">
        <p15:presenceInfo xmlns:p15="http://schemas.microsoft.com/office/powerpoint/2012/main" userId="S-1-5-21-1085031214-1292428093-527237240-1732269" providerId="AD"/>
      </p:ext>
    </p:extLst>
  </p:cmAuthor>
  <p:cmAuthor id="4" name="Mitchell, Colleen M" initials="MCM" lastIdx="4" clrIdx="3">
    <p:extLst>
      <p:ext uri="{19B8F6BF-5375-455C-9EA6-DF929625EA0E}">
        <p15:presenceInfo xmlns:p15="http://schemas.microsoft.com/office/powerpoint/2012/main" userId="S-1-5-21-1085031214-1292428093-527237240-841011" providerId="AD"/>
      </p:ext>
    </p:extLst>
  </p:cmAuthor>
  <p:cmAuthor id="5" name="Faber, Kelley Michelle" initials="FKM [2]" lastIdx="11" clrIdx="4">
    <p:extLst>
      <p:ext uri="{19B8F6BF-5375-455C-9EA6-DF929625EA0E}">
        <p15:presenceInfo xmlns:p15="http://schemas.microsoft.com/office/powerpoint/2012/main" userId="S::kelfaber@iu.edu::644517be-458c-4382-a4ab-9359e1ef189e" providerId="AD"/>
      </p:ext>
    </p:extLst>
  </p:cmAuthor>
  <p:cmAuthor id="6" name="Lacy, Kaci" initials="LK" lastIdx="8" clrIdx="5">
    <p:extLst>
      <p:ext uri="{19B8F6BF-5375-455C-9EA6-DF929625EA0E}">
        <p15:presenceInfo xmlns:p15="http://schemas.microsoft.com/office/powerpoint/2012/main" userId="S::lacy@iu.edu::2943b719-c385-4b09-bfdf-f8a76ac618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7FF"/>
    <a:srgbClr val="C44FFF"/>
    <a:srgbClr val="FFB7B7"/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3" d="100"/>
          <a:sy n="113" d="100"/>
        </p:scale>
        <p:origin x="1560" y="1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844" cy="351216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540" y="0"/>
            <a:ext cx="4028844" cy="351216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40215D7-C073-48A4-9745-0F775BFB07E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9186"/>
            <a:ext cx="4028844" cy="35121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540" y="6659186"/>
            <a:ext cx="4028844" cy="35121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9B829C7E-B95E-4DAB-A115-3B36B428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57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C1FA393-380D-4849-B172-EF23C5C4EA50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975052AF-EEBA-44D4-8B82-67D6A9375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62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blood is collected in three types of tubes (10ml Serum-Separator/SST Tube, 10ml lavender-top EDTA tube and 6ml EDTA tube). The 10ml red-top serum separator tube is processed locally into serum and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 and shipped to NCRAD.  The 10ml EDTA tubes are processed locally into plasma and buffy coat fractions.  They are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site, and shipped to NCRAD.  The 6ml EDTA tube is frozen locally without further processing and shipped to NCRAD.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94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Appendix F      Plasma and Buffy Coat Preparation (10mL Purple Top Tube)</a:t>
            </a:r>
          </a:p>
        </p:txBody>
      </p:sp>
    </p:spTree>
    <p:extLst>
      <p:ext uri="{BB962C8B-B14F-4D97-AF65-F5344CB8AC3E}">
        <p14:creationId xmlns:p14="http://schemas.microsoft.com/office/powerpoint/2010/main" val="1977133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PHOTOS IN NEW CRYOBOX FOR MICRONICS?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03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samples are sent frozen vs ambient??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3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photos: pending decision on </a:t>
            </a:r>
            <a:r>
              <a:rPr lang="en-US" dirty="0" err="1"/>
              <a:t>micronic</a:t>
            </a:r>
            <a:r>
              <a:rPr lang="en-US" dirty="0"/>
              <a:t> </a:t>
            </a:r>
            <a:r>
              <a:rPr lang="en-US" dirty="0" err="1"/>
              <a:t>cryobox</a:t>
            </a:r>
            <a:r>
              <a:rPr lang="en-US" dirty="0"/>
              <a:t> or original</a:t>
            </a:r>
            <a:r>
              <a:rPr lang="en-US" baseline="0" dirty="0"/>
              <a:t> </a:t>
            </a:r>
            <a:r>
              <a:rPr lang="en-US" baseline="0" dirty="0" err="1"/>
              <a:t>cryobox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89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98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7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94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8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FOR SAMPLE TYPES?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46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01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blood is collected in three types of tubes (10ml Serum-Separator/SST Tube, 10ml lavender-top EDTA tube and 6ml EDTA tube). The 10ml red-top serum separator tube is processed locally into serum and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 and shipped to NCRAD.  The 10ml EDTA tubes are processed locally into plasma and buffy coat fractions.  They are then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aliquoted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frozen at the study site, and shipped to NCRAD.  The 6ml EDTA tube is frozen locally without further processing and shipped to NCRAD.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01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37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new photo of </a:t>
            </a:r>
            <a:r>
              <a:rPr lang="en-US" baseline="0" dirty="0" err="1"/>
              <a:t>micronic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62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this accurate for the </a:t>
            </a:r>
            <a:r>
              <a:rPr lang="en-US" dirty="0" err="1"/>
              <a:t>micronic</a:t>
            </a:r>
            <a:r>
              <a:rPr lang="en-US" dirty="0"/>
              <a:t> tubes?  ADD EXAMPLE OF collection tube as well!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1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Confirm if all needed for this 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2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85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052AF-EEBA-44D4-8B82-67D6A93752E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87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A72137-9397-F4C4-5640-C1440BFBE57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88FB2B-BB8E-28E4-A175-7276B4ACBEF6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E4AC1-5447-29E7-9DA6-15CCA8BEF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8BBE56-2992-D21E-8A96-68E9B7BD2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FB9B3-A444-DCF9-4C86-F9F195BE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0B220-0ACD-CBEB-E586-490353D01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35A68-3192-7280-1717-A4C52CDC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for a health care company&#10;&#10;Description automatically generated">
            <a:extLst>
              <a:ext uri="{FF2B5EF4-FFF2-40B4-BE49-F238E27FC236}">
                <a16:creationId xmlns:a16="http://schemas.microsoft.com/office/drawing/2014/main" id="{BD7E9E92-94A3-79A7-4976-D6869E5017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21041" r="5810" b="23332"/>
          <a:stretch/>
        </p:blipFill>
        <p:spPr>
          <a:xfrm>
            <a:off x="3328201" y="4609907"/>
            <a:ext cx="2485238" cy="160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8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18839FA-38F8-68E9-5967-EB00BD4E14F0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D1BA40-DF08-C34B-3FA0-D528E3CB4055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logo with arrows and words&#10;&#10;Description automatically generated">
            <a:extLst>
              <a:ext uri="{FF2B5EF4-FFF2-40B4-BE49-F238E27FC236}">
                <a16:creationId xmlns:a16="http://schemas.microsoft.com/office/drawing/2014/main" id="{7DA3F0A1-0236-39D1-6C40-0CD56D7509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CB697D-805D-D3DD-110E-E8E3E823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224F3-2705-7F7C-6599-B881200C8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AB746-C7FB-804C-FE84-6118CC58C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015B2-D6D5-E1FB-A20E-07B8E034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31854-C702-B215-F559-7EBD7A042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5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38149D-B08C-235B-B28A-A885DEE89318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AA9EC2-5EEB-1C79-0E58-347132F074B0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 descr="A logo with arrows and words&#10;&#10;Description automatically generated">
            <a:extLst>
              <a:ext uri="{FF2B5EF4-FFF2-40B4-BE49-F238E27FC236}">
                <a16:creationId xmlns:a16="http://schemas.microsoft.com/office/drawing/2014/main" id="{29F7FDB7-F5FC-8B5D-F462-A79A28FEF7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DB956-39FC-2769-C335-106DEB081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F09C2-09D5-A8CF-BC52-6C97CDD15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1FF62-F691-7A53-FB80-C86EB318F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0BD89-FDDD-1773-403C-03C989A6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9B913-40C3-036E-E1A4-30127B247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0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rrows and words&#10;&#10;Description automatically generated">
            <a:extLst>
              <a:ext uri="{FF2B5EF4-FFF2-40B4-BE49-F238E27FC236}">
                <a16:creationId xmlns:a16="http://schemas.microsoft.com/office/drawing/2014/main" id="{BCFBFA48-D633-070F-D010-B0DF0C6D7A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F1C2F0-58BC-A97E-C530-1D984E3F611B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C238A9-3019-B42B-7A66-33B1328DCACF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256654-ECA9-902F-AD6F-905555303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D06E2-7DF2-1180-4358-B27D8C7D2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D6C3E-BAFE-14C3-7058-0C4D92DA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374B4-29C6-5FD3-CBB1-C1D05A728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DA051-9B6A-F837-CCF0-17D0F4964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0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9BDEA7-86BE-3B15-8B8F-D0006852853D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538656-F820-6E6B-A7A4-61D370869DEA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D1547-8A45-945A-ED19-147413067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 algn="ctr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A4A7B-9BF6-A09D-903D-778617B3D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10519-6B30-CCDE-83D4-77170D22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05A1B-4826-144A-6E9A-E94C48EE1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57286-B1C1-343E-0E8A-BF5023BF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6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5056C-15E2-5B95-F753-EAE41507A3A4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5D71E2-7494-A75B-6571-5E4BF5049B7E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A logo with arrows and words&#10;&#10;Description automatically generated">
            <a:extLst>
              <a:ext uri="{FF2B5EF4-FFF2-40B4-BE49-F238E27FC236}">
                <a16:creationId xmlns:a16="http://schemas.microsoft.com/office/drawing/2014/main" id="{1413C837-6358-7B7A-5FF3-00C40E895C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10D2C-1426-25B1-D1AE-2136E0AE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13292-BD80-FB2F-8CBB-744C1C9CD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EE772-49C1-01E0-A40E-D4EB56312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2B18E-FD97-C857-42B1-56C30CEA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13C04-6898-6C32-EA74-81D6B0A5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5AAC5-47AF-75E4-C022-E3D580E9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4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8FAFE12-4FFC-6777-5A89-924ADD71E011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BA58F8-3710-EEAF-DDF5-D044B9525281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 descr="A logo with arrows and words&#10;&#10;Description automatically generated">
            <a:extLst>
              <a:ext uri="{FF2B5EF4-FFF2-40B4-BE49-F238E27FC236}">
                <a16:creationId xmlns:a16="http://schemas.microsoft.com/office/drawing/2014/main" id="{7E167B5B-DF35-DCD1-E45E-45AD81C332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70C011-34CC-2E00-67CF-E6047D3C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7AB59-5BFE-185A-52A3-818AE32B3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6C743-CAA8-87CF-BC34-8EAE50E1B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55F56-89B3-023F-D8C1-D541EAE5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5C008-123F-CED5-0348-B04F31FC9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26558B-7320-3106-A515-F0003CEF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02C1E8-53D7-4DF1-6856-2AACAAA4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2A283D-4543-39D1-99F4-90C1D846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2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635263-D89A-40CA-3605-254D2D9F1AA7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644D85-3E8A-9602-6A1E-FD86C15EE810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A logo with arrows and words&#10;&#10;Description automatically generated">
            <a:extLst>
              <a:ext uri="{FF2B5EF4-FFF2-40B4-BE49-F238E27FC236}">
                <a16:creationId xmlns:a16="http://schemas.microsoft.com/office/drawing/2014/main" id="{399731B1-91CF-AD39-D276-DE6124F309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5BC74C-CEEF-2A76-ED89-344B040D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28C0C-189F-BE3A-0D75-4527F41C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2C470-B443-D6BB-54BD-AD984CC0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89E90-EF61-0658-39C2-F7E277764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8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8105E6-F060-03DC-3645-07FB9D786C1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F7EAD7-C90A-B986-F8CA-58A1166D3463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111FFB-0E14-EA5E-5C32-80687C965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C1119-6D7D-F01B-09B2-D1D54BCED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15E79-E0E8-29B9-2DA8-A0E3D1C06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A082F1-5F9A-CEB1-D420-033D202D3CF1}"/>
              </a:ext>
            </a:extLst>
          </p:cNvPr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 descr="A logo with arrows and words&#10;&#10;Description automatically generated">
            <a:extLst>
              <a:ext uri="{FF2B5EF4-FFF2-40B4-BE49-F238E27FC236}">
                <a16:creationId xmlns:a16="http://schemas.microsoft.com/office/drawing/2014/main" id="{74AED934-AB9D-B681-FF36-306B6A3A2A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A96A39-FE94-E491-ECC4-163678E50E0B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0D2F57-6A0F-2F67-0001-A5C4EEEC39A3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AC5FE3-E0FB-543C-D857-E7449CDB99D3}"/>
              </a:ext>
            </a:extLst>
          </p:cNvPr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538E8-D9BA-3A18-7181-F2F8EE1B4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500"/>
            </a:lvl4pPr>
            <a:lvl5pPr>
              <a:defRPr sz="1500">
                <a:solidFill>
                  <a:schemeClr val="accent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6DF340-CA76-A5E4-1480-182198304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AF70AD-E60F-CBE5-173B-4121D982C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E9088-E3DC-9610-2027-68015394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6EDD253-1C27-8DF1-CA8E-68F6A684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2F577FE-7BDF-CBBA-CA49-7A647404F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583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4CFD6-ED2E-322A-2A6A-CAD5AFF3B90E}"/>
              </a:ext>
            </a:extLst>
          </p:cNvPr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C5AE7E-73D2-F8A0-14F5-DE5066C886E7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3719E-0587-CB85-2117-10412A98BA5A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 descr="A logo with arrows and words&#10;&#10;Description automatically generated">
            <a:extLst>
              <a:ext uri="{FF2B5EF4-FFF2-40B4-BE49-F238E27FC236}">
                <a16:creationId xmlns:a16="http://schemas.microsoft.com/office/drawing/2014/main" id="{3323DC19-3E11-3B6C-BFFE-31F1299E1F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36407" r="5053" b="24037"/>
          <a:stretch/>
        </p:blipFill>
        <p:spPr>
          <a:xfrm>
            <a:off x="8311393" y="5937905"/>
            <a:ext cx="767593" cy="35245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43622-F04E-6D57-A3E0-0AA3005CC6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12C61-5FC4-4AD5-CCAA-C8BBD688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2248E-E424-411A-84D9-B7289011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0FD2D-10CE-97E8-92EE-6DAF71D4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E1ED9E-0B1F-51CC-0C17-152F74843746}"/>
              </a:ext>
            </a:extLst>
          </p:cNvPr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F526946-0B15-47EC-5DC8-E1B47055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AE24694-84A9-B8C8-EE53-FBAEED61E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915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87205F-86EE-2F75-2F6F-277305FBA1FC}"/>
              </a:ext>
            </a:extLst>
          </p:cNvPr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4A7F75-0A7C-7DF5-F26E-17846BC56E76}"/>
              </a:ext>
            </a:extLst>
          </p:cNvPr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CCB448-D7FD-D91F-9888-73C8DEE5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E90A2-3E88-29DD-697E-F39BA16AC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6081F-9486-C8E1-D5DF-DA38E29D8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40DC-395D-4D6C-9FB3-BF7F4316ABA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6CF3E-D04D-4049-B65C-DB26A185D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C0839-A5C1-C580-AB7B-B1DC8081F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BDBE7-B661-4780-9D0F-31F58B693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6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edcap.uits.iu.edu/surveys/?s=8EWH7JPPRTAWJWD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rad.org/" TargetMode="External"/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10" Type="http://schemas.openxmlformats.org/officeDocument/2006/relationships/image" Target="../media/image30.png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microsoft.com/office/2007/relationships/hdphoto" Target="../media/hdphoto4.wdp"/><Relationship Id="rId9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kits.iu.edu/up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hazmat.dot.gov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ncrad.iu.edu/contact/friday-blood-draw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hyperlink" Target="https://ncrad.iu.edu/contact/holiday-closures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rad.org/" TargetMode="External"/><Relationship Id="rId2" Type="http://schemas.openxmlformats.org/officeDocument/2006/relationships/hyperlink" Target="mailto:alzstudy@iu.ed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edcap.uits.iu.edu/surveys/?s=8EWH7JPPRTAWJWDD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B195F0-C217-46E5-BEB2-1D52F51AF3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t="11056" r="10295" b="23871"/>
          <a:stretch/>
        </p:blipFill>
        <p:spPr bwMode="auto">
          <a:xfrm>
            <a:off x="2735846" y="163927"/>
            <a:ext cx="3672307" cy="21978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454C62E6-BB49-4309-8832-00841BC85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488" y="2450904"/>
            <a:ext cx="7267903" cy="2367919"/>
          </a:xfrm>
        </p:spPr>
        <p:txBody>
          <a:bodyPr>
            <a:normAutofit/>
          </a:bodyPr>
          <a:lstStyle/>
          <a:p>
            <a:r>
              <a:rPr lang="en-US" sz="1500" dirty="0"/>
              <a:t>A Clinical Trial to Evaluate the Effect of </a:t>
            </a:r>
            <a:r>
              <a:rPr lang="en-US" sz="1500" dirty="0" err="1"/>
              <a:t>Equol</a:t>
            </a:r>
            <a:r>
              <a:rPr lang="en-US" sz="1500" dirty="0"/>
              <a:t>, a Dietary Supplement, on Arterial Stiffness, Small Vessel Disease in the Brain and Cognitive Decline in Healthy Volunteers – Phase 2</a:t>
            </a:r>
          </a:p>
          <a:p>
            <a:r>
              <a:rPr lang="en-US" sz="1500" dirty="0"/>
              <a:t>(ACE)</a:t>
            </a:r>
          </a:p>
          <a:p>
            <a:r>
              <a:rPr lang="en-US" sz="1500" dirty="0"/>
              <a:t>&amp;</a:t>
            </a:r>
          </a:p>
          <a:p>
            <a:pPr>
              <a:lnSpc>
                <a:spcPct val="150000"/>
              </a:lnSpc>
            </a:pPr>
            <a:r>
              <a:rPr lang="en-US" sz="1500" dirty="0"/>
              <a:t>The National Centralized Repository for Alzheimer’s Disease and Related Dementias (NCRAD)</a:t>
            </a:r>
          </a:p>
        </p:txBody>
      </p:sp>
    </p:spTree>
    <p:extLst>
      <p:ext uri="{BB962C8B-B14F-4D97-AF65-F5344CB8AC3E}">
        <p14:creationId xmlns:p14="http://schemas.microsoft.com/office/powerpoint/2010/main" val="1482752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9750D8-B607-56A3-E91A-7E74247ED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15" y="612845"/>
            <a:ext cx="5120268" cy="56323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530" y="1"/>
            <a:ext cx="4179570" cy="599812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Study Visit Kits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0283" y="836207"/>
            <a:ext cx="314325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Indicate the quantity needed of each kit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Once selected, kit components of the chosen kit will appear at the bottom of the screen (Pictured)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“Submit” to turn in your request.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IU staff will notify you that your request has been received and address any issues.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**Note: You can order more than one type of kit in a single kit request**</a:t>
            </a:r>
          </a:p>
        </p:txBody>
      </p:sp>
      <p:sp>
        <p:nvSpPr>
          <p:cNvPr id="3" name="Left Arrow 7">
            <a:extLst>
              <a:ext uri="{FF2B5EF4-FFF2-40B4-BE49-F238E27FC236}">
                <a16:creationId xmlns:a16="http://schemas.microsoft.com/office/drawing/2014/main" id="{97AC3695-A79E-C65A-CAE1-394C6EC5FBAC}"/>
              </a:ext>
            </a:extLst>
          </p:cNvPr>
          <p:cNvSpPr/>
          <p:nvPr/>
        </p:nvSpPr>
        <p:spPr>
          <a:xfrm>
            <a:off x="4792052" y="806557"/>
            <a:ext cx="872148" cy="330093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7">
            <a:extLst>
              <a:ext uri="{FF2B5EF4-FFF2-40B4-BE49-F238E27FC236}">
                <a16:creationId xmlns:a16="http://schemas.microsoft.com/office/drawing/2014/main" id="{FE9809A0-035A-D78E-3262-473BC23D9832}"/>
              </a:ext>
            </a:extLst>
          </p:cNvPr>
          <p:cNvSpPr/>
          <p:nvPr/>
        </p:nvSpPr>
        <p:spPr>
          <a:xfrm rot="18110956">
            <a:off x="3117999" y="3234741"/>
            <a:ext cx="3496671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9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NCRAD Kit Request Module:  When It Must be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93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Each site will be responsible for ordering kits (labels included) and maintaining supplies on site for scheduled participants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To order, sites will use the Indiana University online kit ordering module: 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Lato" panose="020F0502020204030203" pitchFamily="34" charset="0"/>
                <a:hlinkClick r:id="rId2"/>
              </a:rPr>
              <a:t>kits.iu.edu/ACE</a:t>
            </a:r>
            <a:endParaRPr lang="en-US" sz="3600" dirty="0">
              <a:solidFill>
                <a:srgbClr val="FF0000"/>
              </a:solidFill>
            </a:endParaRPr>
          </a:p>
          <a:p>
            <a:endParaRPr lang="en-US" u="sng" dirty="0">
              <a:latin typeface="Lato" panose="020F0502020204030203" pitchFamily="34" charset="0"/>
            </a:endParaRPr>
          </a:p>
          <a:p>
            <a:r>
              <a:rPr lang="en-US" dirty="0"/>
              <a:t>Allow a minimum of </a:t>
            </a:r>
            <a:r>
              <a:rPr lang="en-US" b="1" dirty="0"/>
              <a:t>3 weeks </a:t>
            </a:r>
            <a:r>
              <a:rPr lang="en-US" dirty="0"/>
              <a:t>for your order to be processed and delivered.</a:t>
            </a:r>
          </a:p>
        </p:txBody>
      </p:sp>
    </p:spTree>
    <p:extLst>
      <p:ext uri="{BB962C8B-B14F-4D97-AF65-F5344CB8AC3E}">
        <p14:creationId xmlns:p14="http://schemas.microsoft.com/office/powerpoint/2010/main" val="232668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799" y="607106"/>
            <a:ext cx="7772400" cy="113279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Specimen Labels</a:t>
            </a:r>
          </a:p>
        </p:txBody>
      </p:sp>
    </p:spTree>
    <p:extLst>
      <p:ext uri="{BB962C8B-B14F-4D97-AF65-F5344CB8AC3E}">
        <p14:creationId xmlns:p14="http://schemas.microsoft.com/office/powerpoint/2010/main" val="1114497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4495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Label Type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" y="1813560"/>
            <a:ext cx="76200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Kit Number 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PTID 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Collection Tube and Aliquot Tube Labels</a:t>
            </a:r>
          </a:p>
          <a:p>
            <a:pPr lvl="1"/>
            <a:r>
              <a:rPr lang="en-US" dirty="0"/>
              <a:t>Differ by specimen type, collection tube, and aliquot tube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75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24101" y="277261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Kit Number Labels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half" idx="2"/>
          </p:nvPr>
        </p:nvSpPr>
        <p:spPr>
          <a:xfrm>
            <a:off x="4221480" y="1743011"/>
            <a:ext cx="4724400" cy="3597952"/>
          </a:xfrm>
        </p:spPr>
        <p:txBody>
          <a:bodyPr>
            <a:noAutofit/>
          </a:bodyPr>
          <a:lstStyle/>
          <a:p>
            <a:r>
              <a:rPr lang="en-US" sz="2400" dirty="0"/>
              <a:t>Used to track patient samples and provide quality assurance </a:t>
            </a:r>
          </a:p>
          <a:p>
            <a:r>
              <a:rPr lang="en-US" sz="2400" dirty="0"/>
              <a:t>Will be placed on the following locations: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Biological Sample and Shipment Notification Form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Outside cryobox that houses aliquot tubes during storage and shipment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824" y="5007240"/>
            <a:ext cx="381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</a:pPr>
            <a:r>
              <a:rPr lang="en-US" sz="2000" b="1" i="1" dirty="0">
                <a:solidFill>
                  <a:prstClr val="black"/>
                </a:solidFill>
              </a:rPr>
              <a:t>Provided by NCRAD in the kits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" t="838" r="1155" b="1278"/>
          <a:stretch/>
        </p:blipFill>
        <p:spPr bwMode="auto">
          <a:xfrm>
            <a:off x="877719" y="2009369"/>
            <a:ext cx="2447955" cy="2461936"/>
          </a:xfrm>
          <a:prstGeom prst="rect">
            <a:avLst/>
          </a:prstGeom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7111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810" y="274637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PTID Label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600201"/>
            <a:ext cx="4876800" cy="3775364"/>
          </a:xfrm>
        </p:spPr>
        <p:txBody>
          <a:bodyPr>
            <a:normAutofit/>
          </a:bodyPr>
          <a:lstStyle/>
          <a:p>
            <a:r>
              <a:rPr lang="en-US" sz="2400" dirty="0"/>
              <a:t>Subjects will be identified by their PTID</a:t>
            </a:r>
          </a:p>
          <a:p>
            <a:r>
              <a:rPr lang="en-US" sz="2400" dirty="0"/>
              <a:t>The  PTID may only be available shortly before the visit</a:t>
            </a:r>
          </a:p>
          <a:p>
            <a:r>
              <a:rPr lang="en-US" sz="2400" dirty="0"/>
              <a:t>Sites will be responsible for handwriting this onto the provided labels</a:t>
            </a:r>
          </a:p>
          <a:p>
            <a:r>
              <a:rPr lang="en-US" sz="2400" dirty="0"/>
              <a:t>Must use </a:t>
            </a:r>
            <a:r>
              <a:rPr lang="en-US" dirty="0"/>
              <a:t>F</a:t>
            </a:r>
            <a:r>
              <a:rPr lang="en-US" sz="2400" dirty="0"/>
              <a:t>ine </a:t>
            </a:r>
            <a:r>
              <a:rPr lang="en-US" dirty="0"/>
              <a:t>p</a:t>
            </a:r>
            <a:r>
              <a:rPr lang="en-US" sz="2400" dirty="0"/>
              <a:t>oint permanent marker 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6755B-1E7B-BFB6-9E03-9D7AE5C4C6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1000" b="565"/>
          <a:stretch/>
        </p:blipFill>
        <p:spPr bwMode="auto">
          <a:xfrm>
            <a:off x="384810" y="1857012"/>
            <a:ext cx="3334451" cy="2555332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8298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Collection &amp; Aliquot Tube Labels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4078" y="3189804"/>
            <a:ext cx="5979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Specimen barcode (assigned by NCRAD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8732" y="2761226"/>
            <a:ext cx="5660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Kit Number (assigned by NCRAD)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5079" y="3470076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Specimen type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0DEDC-8C80-2703-EE1C-4A642582867E}"/>
              </a:ext>
            </a:extLst>
          </p:cNvPr>
          <p:cNvSpPr txBox="1"/>
          <p:nvPr/>
        </p:nvSpPr>
        <p:spPr>
          <a:xfrm>
            <a:off x="3614078" y="2254684"/>
            <a:ext cx="2852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Study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D6E6E6-7E8B-967D-F5C3-8824F49A00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142138" y="2179278"/>
            <a:ext cx="2450124" cy="2148781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eft Arrow 7"/>
          <p:cNvSpPr/>
          <p:nvPr/>
        </p:nvSpPr>
        <p:spPr>
          <a:xfrm>
            <a:off x="1911910" y="2254684"/>
            <a:ext cx="1622713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9"/>
          <p:cNvSpPr/>
          <p:nvPr/>
        </p:nvSpPr>
        <p:spPr>
          <a:xfrm>
            <a:off x="1991365" y="2851769"/>
            <a:ext cx="1622713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11"/>
          <p:cNvSpPr/>
          <p:nvPr/>
        </p:nvSpPr>
        <p:spPr>
          <a:xfrm>
            <a:off x="2177143" y="3208914"/>
            <a:ext cx="1410081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4"/>
          <p:cNvSpPr/>
          <p:nvPr/>
        </p:nvSpPr>
        <p:spPr>
          <a:xfrm>
            <a:off x="1807029" y="3498544"/>
            <a:ext cx="1848050" cy="381000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15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29" y="-94591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Collection &amp; Aliquot Tubes - Blood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828185" y="4199030"/>
            <a:ext cx="4431682" cy="1039043"/>
          </a:xfrm>
        </p:spPr>
        <p:txBody>
          <a:bodyPr>
            <a:normAutofit/>
          </a:bodyPr>
          <a:lstStyle/>
          <a:p>
            <a:r>
              <a:rPr lang="en-US" sz="2000" dirty="0"/>
              <a:t>All collection tubes will have two labels </a:t>
            </a:r>
          </a:p>
          <a:p>
            <a:pPr lvl="1"/>
            <a:r>
              <a:rPr lang="en-US" sz="1800" dirty="0"/>
              <a:t>The Collection &amp; Aliquot Tube Label </a:t>
            </a:r>
          </a:p>
          <a:p>
            <a:pPr lvl="1"/>
            <a:r>
              <a:rPr lang="en-US" sz="1800" dirty="0"/>
              <a:t>The handwritten PTID Label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294" y="1459012"/>
            <a:ext cx="4287723" cy="243840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41418" y="538684"/>
            <a:ext cx="5210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Label 1: Collection &amp; Aliquot Tube Label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05936" y="537715"/>
            <a:ext cx="4160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Label 2: PTID Label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22177" y="1459012"/>
            <a:ext cx="3443698" cy="24822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63278" y="4227065"/>
            <a:ext cx="18673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Collection/Aliquot</a:t>
            </a:r>
          </a:p>
          <a:p>
            <a:pPr algn="ctr"/>
            <a:r>
              <a:rPr lang="en-US" sz="1600" dirty="0"/>
              <a:t> tube label    *place barcode near top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4955" y="5193441"/>
            <a:ext cx="1600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PTID label</a:t>
            </a:r>
          </a:p>
          <a:p>
            <a:pPr algn="ctr"/>
            <a:r>
              <a:rPr lang="en-US" sz="1600" dirty="0"/>
              <a:t>*place label near bottom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AEBF46-AF72-D00C-18C0-FEE737CBD1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11000" b="565"/>
          <a:stretch/>
        </p:blipFill>
        <p:spPr bwMode="auto">
          <a:xfrm>
            <a:off x="5558970" y="1716789"/>
            <a:ext cx="2975429" cy="202737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488EF1-78B5-4396-4EFB-304FEB637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36" y="1854840"/>
            <a:ext cx="1749064" cy="15741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F5D766-0308-AD09-CCC8-1626F7430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8351" y="1854840"/>
            <a:ext cx="1727737" cy="15741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A83D88-A014-265E-00D9-16356341D7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271039" y="1801541"/>
            <a:ext cx="1916462" cy="1680755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6B19BC-36E4-2421-CBE4-EDF77F5377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2347246" y="1810266"/>
            <a:ext cx="1916461" cy="1680754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BF0867-C1FA-5D04-3E33-DDB332FA585A}"/>
              </a:ext>
            </a:extLst>
          </p:cNvPr>
          <p:cNvSpPr txBox="1"/>
          <p:nvPr/>
        </p:nvSpPr>
        <p:spPr>
          <a:xfrm>
            <a:off x="2949054" y="2784658"/>
            <a:ext cx="107774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6"/>
                </a:solidFill>
              </a:rPr>
              <a:t>BUFFY</a:t>
            </a:r>
            <a:endParaRPr lang="en-US" sz="1600" b="1" dirty="0">
              <a:solidFill>
                <a:schemeClr val="accent6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9E1C5-1F88-93AB-B07A-1D6440FBEE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05" y="4015930"/>
            <a:ext cx="594879" cy="22471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10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28183031-6480-51E9-FF45-D71B6445B1D9}"/>
              </a:ext>
            </a:extLst>
          </p:cNvPr>
          <p:cNvSpPr>
            <a:spLocks/>
          </p:cNvSpPr>
          <p:nvPr/>
        </p:nvSpPr>
        <p:spPr>
          <a:xfrm>
            <a:off x="2427545" y="4450891"/>
            <a:ext cx="733425" cy="323850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ED3953AA-AD62-F851-6223-858A33E74513}"/>
              </a:ext>
            </a:extLst>
          </p:cNvPr>
          <p:cNvSpPr>
            <a:spLocks/>
          </p:cNvSpPr>
          <p:nvPr/>
        </p:nvSpPr>
        <p:spPr>
          <a:xfrm>
            <a:off x="2393919" y="5608939"/>
            <a:ext cx="733425" cy="323850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75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192925"/>
            <a:ext cx="8293198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Collection &amp; Aliquot Tube Labels –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Serum, Plasma, Buffy Coat, and Urine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09819" y="5403628"/>
            <a:ext cx="412484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Collection and Aliquot tube label only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6F7334-5E52-207C-FFD8-FB1FA0A13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231" y="2132184"/>
            <a:ext cx="904183" cy="29746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ight Arrow 93" descr="A green arrow points from the Collection Tube/Aliquot Label text box to the corresponding label in the photo.">
            <a:extLst>
              <a:ext uri="{FF2B5EF4-FFF2-40B4-BE49-F238E27FC236}">
                <a16:creationId xmlns:a16="http://schemas.microsoft.com/office/drawing/2014/main" id="{1CC6D32D-A216-3CE7-DAF7-BA3B49F8BC53}"/>
              </a:ext>
            </a:extLst>
          </p:cNvPr>
          <p:cNvSpPr>
            <a:spLocks/>
          </p:cNvSpPr>
          <p:nvPr/>
        </p:nvSpPr>
        <p:spPr>
          <a:xfrm rot="10800000">
            <a:off x="2347457" y="3244334"/>
            <a:ext cx="1760086" cy="369332"/>
          </a:xfrm>
          <a:prstGeom prst="rightArrow">
            <a:avLst/>
          </a:prstGeom>
          <a:solidFill>
            <a:srgbClr val="00843D"/>
          </a:solidFill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AE8F77-105F-5AFD-1B85-264AFA615E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3066" r="1637" b="4161"/>
          <a:stretch/>
        </p:blipFill>
        <p:spPr bwMode="auto">
          <a:xfrm>
            <a:off x="5036459" y="2620681"/>
            <a:ext cx="1916461" cy="1680754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00EE03-3518-8F36-1B4F-71EF06887B96}"/>
              </a:ext>
            </a:extLst>
          </p:cNvPr>
          <p:cNvSpPr txBox="1"/>
          <p:nvPr/>
        </p:nvSpPr>
        <p:spPr>
          <a:xfrm>
            <a:off x="5327939" y="3613667"/>
            <a:ext cx="121891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accent6"/>
                </a:solidFill>
              </a:rPr>
              <a:t>PLASMA</a:t>
            </a:r>
            <a:endParaRPr lang="en-US" sz="1200" dirty="0">
              <a:solidFill>
                <a:schemeClr val="accent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7E7738-0F5D-FD55-2CCB-21980EA93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1477" y="2453340"/>
            <a:ext cx="2106424" cy="195131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6382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Labeling Biologic Samples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1892" y="1460059"/>
            <a:ext cx="3949651" cy="489131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6200" b="1" dirty="0">
                <a:ea typeface="Verdana" pitchFamily="34" charset="0"/>
                <a:cs typeface="Verdana" pitchFamily="34" charset="0"/>
              </a:rPr>
              <a:t>Please...</a:t>
            </a:r>
          </a:p>
          <a:p>
            <a:pPr>
              <a:buNone/>
            </a:pPr>
            <a:endParaRPr lang="en-GB" sz="6200" b="1" dirty="0">
              <a:ea typeface="Verdana" pitchFamily="34" charset="0"/>
              <a:cs typeface="Verdana" pitchFamily="34" charset="0"/>
            </a:endParaRPr>
          </a:p>
          <a:p>
            <a:r>
              <a:rPr lang="en-GB" sz="6200" dirty="0">
                <a:ea typeface="Verdana" pitchFamily="34" charset="0"/>
                <a:cs typeface="Verdana" pitchFamily="34" charset="0"/>
              </a:rPr>
              <a:t>Label all collection and aliquot tubes </a:t>
            </a:r>
            <a:r>
              <a:rPr lang="en-GB" sz="6200" i="1" u="sng" dirty="0">
                <a:ea typeface="Verdana" pitchFamily="34" charset="0"/>
                <a:cs typeface="Verdana" pitchFamily="34" charset="0"/>
              </a:rPr>
              <a:t>before</a:t>
            </a:r>
            <a:r>
              <a:rPr lang="en-GB" sz="6200" dirty="0">
                <a:ea typeface="Verdana" pitchFamily="34" charset="0"/>
                <a:cs typeface="Verdana" pitchFamily="34" charset="0"/>
              </a:rPr>
              <a:t> cooling, collecting, processing or freezing samples.</a:t>
            </a:r>
          </a:p>
          <a:p>
            <a:pPr>
              <a:buNone/>
            </a:pPr>
            <a:endParaRPr lang="en-GB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Label only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1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 subject’s tubes at a time to avoid mix-ups.</a:t>
            </a:r>
          </a:p>
          <a:p>
            <a:pPr>
              <a:buNone/>
            </a:pPr>
            <a:endParaRPr lang="en-US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Wrap the label around the tube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horizontally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. Label position is important for </a:t>
            </a:r>
            <a:r>
              <a:rPr lang="en-US" sz="6200" i="1" u="sng" dirty="0">
                <a:ea typeface="Verdana" pitchFamily="34" charset="0"/>
                <a:cs typeface="Verdana" pitchFamily="34" charset="0"/>
              </a:rPr>
              <a:t>all</a:t>
            </a:r>
            <a:r>
              <a:rPr lang="en-US" sz="6200" dirty="0">
                <a:ea typeface="Verdana" pitchFamily="34" charset="0"/>
                <a:cs typeface="Verdana" pitchFamily="34" charset="0"/>
              </a:rPr>
              <a:t> tube types.</a:t>
            </a:r>
          </a:p>
          <a:p>
            <a:pPr>
              <a:buNone/>
            </a:pPr>
            <a:endParaRPr lang="en-US" sz="6200" dirty="0">
              <a:ea typeface="Verdana" pitchFamily="34" charset="0"/>
              <a:cs typeface="Verdana" pitchFamily="34" charset="0"/>
            </a:endParaRPr>
          </a:p>
          <a:p>
            <a:r>
              <a:rPr lang="en-US" sz="6200" dirty="0">
                <a:ea typeface="Verdana" pitchFamily="34" charset="0"/>
                <a:cs typeface="Verdana" pitchFamily="34" charset="0"/>
              </a:rPr>
              <a:t>Make sure the label is completely adhered by rolling between your fingers.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68" y="2603073"/>
            <a:ext cx="4309382" cy="2437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E3A761-1410-A42F-7B2D-E9F88E054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601" y="3664050"/>
            <a:ext cx="646834" cy="59920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F703D7-74C4-68E9-29D5-5ABAA3A3E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22196" y="3686111"/>
            <a:ext cx="599206" cy="55508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AD8A54-13BF-297F-D903-B64139A6C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803" y="3905716"/>
            <a:ext cx="555084" cy="5142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1517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  <a:p>
            <a:pPr marL="0" indent="0">
              <a:buNone/>
            </a:pPr>
            <a:r>
              <a:rPr lang="en-US" dirty="0"/>
              <a:t>   Please contact NCRAD Coordinator at: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Phone: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317-274-7890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CRC email: dlkeys@iu.edu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Back-up email: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alzstudy@iu.edu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Website: 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www.ncrad.org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028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670" y="2125346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Handling/Processing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Study Specimens 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36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32" y="-56356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Site Required Equipment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54832" y="1269205"/>
            <a:ext cx="3868340" cy="748279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Blood Collection/Safety Equipment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4832" y="2119084"/>
            <a:ext cx="3868340" cy="417217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PPE</a:t>
            </a:r>
          </a:p>
          <a:p>
            <a:pPr lvl="1"/>
            <a:r>
              <a:rPr lang="en-US" dirty="0"/>
              <a:t>Lab Coat, Safety Glasses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Tourniquet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Alcohol Prep Pad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Gauze Pad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Butterfly Needles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Bandage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Sharps Bin and Lid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30750" y="1269206"/>
            <a:ext cx="3887391" cy="74827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Processing/Storage Equipment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30750" y="2119085"/>
            <a:ext cx="4333421" cy="417217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Centrifuge capable of ≥2000 </a:t>
            </a:r>
            <a:r>
              <a:rPr lang="en-US" sz="2400" dirty="0" err="1"/>
              <a:t>rcf</a:t>
            </a:r>
            <a:r>
              <a:rPr lang="en-US" sz="2400" dirty="0"/>
              <a:t> with refrigeration to 4⁰C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-80⁰C Freezer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Wet Ice Bucket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585268" y="1269205"/>
            <a:ext cx="0" cy="4826793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046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268" y="-14514"/>
            <a:ext cx="8631464" cy="2093187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Sample Collection – Pre-intervention Visit (Urine BL)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91967"/>
              </p:ext>
            </p:extLst>
          </p:nvPr>
        </p:nvGraphicFramePr>
        <p:xfrm>
          <a:off x="315686" y="1650999"/>
          <a:ext cx="8512628" cy="14173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45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668">
                  <a:extLst>
                    <a:ext uri="{9D8B030D-6E8A-4147-A177-3AD203B41FA5}">
                      <a16:colId xmlns:a16="http://schemas.microsoft.com/office/drawing/2014/main" val="4286489166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Draw Tube Order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0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accent6"/>
                          </a:solidFill>
                          <a:effectLst/>
                        </a:rPr>
                        <a:t>C &amp; S Preservative Tube (Gray-Top) Urine Collection Tube (4 ml)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C41E193-4CA1-1608-17B7-417AE9FDD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5" t="11956" r="32721" b="4850"/>
          <a:stretch/>
        </p:blipFill>
        <p:spPr bwMode="auto">
          <a:xfrm rot="16200000">
            <a:off x="7136266" y="1293744"/>
            <a:ext cx="584200" cy="2559504"/>
          </a:xfrm>
          <a:prstGeom prst="rect">
            <a:avLst/>
          </a:prstGeom>
          <a:ln w="28575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1735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89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Sample Collection – Blood (Site)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790258-2451-6D4A-6C86-FC7169409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25453"/>
              </p:ext>
            </p:extLst>
          </p:nvPr>
        </p:nvGraphicFramePr>
        <p:xfrm>
          <a:off x="366486" y="1467874"/>
          <a:ext cx="8593364" cy="275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341">
                  <a:extLst>
                    <a:ext uri="{9D8B030D-6E8A-4147-A177-3AD203B41FA5}">
                      <a16:colId xmlns:a16="http://schemas.microsoft.com/office/drawing/2014/main" val="750411465"/>
                    </a:ext>
                  </a:extLst>
                </a:gridCol>
                <a:gridCol w="1765073">
                  <a:extLst>
                    <a:ext uri="{9D8B030D-6E8A-4147-A177-3AD203B41FA5}">
                      <a16:colId xmlns:a16="http://schemas.microsoft.com/office/drawing/2014/main" val="4043876452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58219488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572213427"/>
                    </a:ext>
                  </a:extLst>
                </a:gridCol>
              </a:tblGrid>
              <a:tr h="95804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Draw Tube Order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030719"/>
                  </a:ext>
                </a:extLst>
              </a:tr>
              <a:tr h="8962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6"/>
                          </a:solidFill>
                        </a:rPr>
                        <a:t>Serum (Red-Top) Tube (10 ml)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14334"/>
                  </a:ext>
                </a:extLst>
              </a:tr>
              <a:tr h="89623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  <a:p>
                      <a:pPr algn="ctr"/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EDTA (Lavender-Top) Tube (10ml)</a:t>
                      </a:r>
                      <a:endParaRPr lang="en-US" sz="105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34072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358C009-4FA7-4829-86D6-21FA43B45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020" y="2619381"/>
            <a:ext cx="2640830" cy="4475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0E1B88-F99C-410E-A608-F56849F35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013" y="3443368"/>
            <a:ext cx="2640837" cy="4475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7272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89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Sample Collection – Stool (Participant)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456739"/>
              </p:ext>
            </p:extLst>
          </p:nvPr>
        </p:nvGraphicFramePr>
        <p:xfrm>
          <a:off x="338362" y="1443755"/>
          <a:ext cx="8512628" cy="2945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7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1681">
                  <a:extLst>
                    <a:ext uri="{9D8B030D-6E8A-4147-A177-3AD203B41FA5}">
                      <a16:colId xmlns:a16="http://schemas.microsoft.com/office/drawing/2014/main" val="4286489166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531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Draw Tube Order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/>
                        <a:t>Tube Type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Number</a:t>
                      </a:r>
                      <a:r>
                        <a:rPr lang="en-US" baseline="0" dirty="0"/>
                        <a:t> of Tubes Drawn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Tube Image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(ME-200) Purple-Top Stool Collection Tube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5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(OMR-200) Purple-Top Stool Collection Tube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01451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8169C4D-C37D-5F50-D81B-5CD9CDF86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287" y="2613622"/>
            <a:ext cx="2766351" cy="482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9B6692-098B-404E-85F3-41C5149F2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9287" y="3552783"/>
            <a:ext cx="2897821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73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6750" y="-198832"/>
            <a:ext cx="4695518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Aliquot Cap Colors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139206"/>
              </p:ext>
            </p:extLst>
          </p:nvPr>
        </p:nvGraphicFramePr>
        <p:xfrm>
          <a:off x="640934" y="744273"/>
          <a:ext cx="7545026" cy="2953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7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Cap Color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Sample 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</a:rPr>
                        <a:t>Serum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011173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Purple Cap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Plasma</a:t>
                      </a:r>
                      <a:endParaRPr lang="en-US" sz="1800" baseline="0" dirty="0">
                        <a:solidFill>
                          <a:schemeClr val="accent6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Blue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Plasma Residual</a:t>
                      </a: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</a:rPr>
                        <a:t> (&lt;1.5ml)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81600" algn="l"/>
                        </a:tabLst>
                        <a:defRPr/>
                      </a:pPr>
                      <a:r>
                        <a:rPr lang="en-US" sz="1800" baseline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(Document Specimen Number and Volume of Residual Aliquot on Sample Form)</a:t>
                      </a: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Clear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</a:rPr>
                        <a:t>Buffy Coat</a:t>
                      </a:r>
                      <a:endParaRPr lang="en-US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effectLst/>
                        </a:rPr>
                        <a:t>Yellow Cap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81600" algn="l"/>
                        </a:tabLst>
                      </a:pP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Urine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589761"/>
                  </a:ext>
                </a:extLst>
              </a:tr>
            </a:tbl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637075" y="5510848"/>
            <a:ext cx="718877" cy="6980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Purple Cap (Plasma)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270910" y="5538652"/>
            <a:ext cx="771710" cy="6853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 Cap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(Buffy Coat)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413447" y="5553760"/>
            <a:ext cx="799968" cy="6550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 (Residual)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67C649E4-8658-435A-B501-6E0B59A10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927" y="5527993"/>
            <a:ext cx="807184" cy="6808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 Cap (</a:t>
            </a: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Serum)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D0A7BBF-7716-F168-EF83-4B187D55C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927" y="3827356"/>
            <a:ext cx="3912644" cy="802717"/>
          </a:xfrm>
          <a:prstGeom prst="rect">
            <a:avLst/>
          </a:prstGeom>
        </p:spPr>
      </p:pic>
      <p:sp>
        <p:nvSpPr>
          <p:cNvPr id="21" name="Text Box 2">
            <a:extLst>
              <a:ext uri="{FF2B5EF4-FFF2-40B4-BE49-F238E27FC236}">
                <a16:creationId xmlns:a16="http://schemas.microsoft.com/office/drawing/2014/main" id="{B7923B96-A3E8-FF0F-1657-5395618A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114" y="5533441"/>
            <a:ext cx="857463" cy="6853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 Cap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(Buffy Coat)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Left Arrow 7">
            <a:extLst>
              <a:ext uri="{FF2B5EF4-FFF2-40B4-BE49-F238E27FC236}">
                <a16:creationId xmlns:a16="http://schemas.microsoft.com/office/drawing/2014/main" id="{E097BBB9-F2C8-58E9-E3FF-841DCC3C7698}"/>
              </a:ext>
            </a:extLst>
          </p:cNvPr>
          <p:cNvSpPr/>
          <p:nvPr/>
        </p:nvSpPr>
        <p:spPr>
          <a:xfrm rot="5400000">
            <a:off x="2806219" y="4891585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7">
            <a:extLst>
              <a:ext uri="{FF2B5EF4-FFF2-40B4-BE49-F238E27FC236}">
                <a16:creationId xmlns:a16="http://schemas.microsoft.com/office/drawing/2014/main" id="{A79DEDA3-BC93-8494-F127-38C4F0019341}"/>
              </a:ext>
            </a:extLst>
          </p:cNvPr>
          <p:cNvSpPr/>
          <p:nvPr/>
        </p:nvSpPr>
        <p:spPr>
          <a:xfrm rot="5400000">
            <a:off x="3635213" y="4900157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7">
            <a:extLst>
              <a:ext uri="{FF2B5EF4-FFF2-40B4-BE49-F238E27FC236}">
                <a16:creationId xmlns:a16="http://schemas.microsoft.com/office/drawing/2014/main" id="{916F9DF0-11A2-36A3-09B2-4464E11C276A}"/>
              </a:ext>
            </a:extLst>
          </p:cNvPr>
          <p:cNvSpPr/>
          <p:nvPr/>
        </p:nvSpPr>
        <p:spPr>
          <a:xfrm rot="5400000">
            <a:off x="4358949" y="4900156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7">
            <a:extLst>
              <a:ext uri="{FF2B5EF4-FFF2-40B4-BE49-F238E27FC236}">
                <a16:creationId xmlns:a16="http://schemas.microsoft.com/office/drawing/2014/main" id="{222516EE-149E-9695-A19F-24C291756C2D}"/>
              </a:ext>
            </a:extLst>
          </p:cNvPr>
          <p:cNvSpPr/>
          <p:nvPr/>
        </p:nvSpPr>
        <p:spPr>
          <a:xfrm rot="5400000">
            <a:off x="5187943" y="4900156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27D0C7CA-D42D-44C9-D6EB-C8215735577F}"/>
              </a:ext>
            </a:extLst>
          </p:cNvPr>
          <p:cNvSpPr/>
          <p:nvPr/>
        </p:nvSpPr>
        <p:spPr>
          <a:xfrm rot="5400000">
            <a:off x="5988670" y="4900155"/>
            <a:ext cx="722599" cy="357751"/>
          </a:xfrm>
          <a:prstGeom prst="leftArrow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09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8A093-38C4-7FBC-4C77-32A25750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Pre-intervention (Urine) Collection Instructions</a:t>
            </a:r>
            <a:endParaRPr lang="en-US" sz="6000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6D2CAA-7738-6D2F-51D8-94DD337E4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780" y="3242787"/>
            <a:ext cx="853708" cy="721052"/>
          </a:xfr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BF421F-F870-7319-78DD-21E395E3AA0C}"/>
              </a:ext>
            </a:extLst>
          </p:cNvPr>
          <p:cNvCxnSpPr/>
          <p:nvPr/>
        </p:nvCxnSpPr>
        <p:spPr>
          <a:xfrm>
            <a:off x="1227744" y="1981201"/>
            <a:ext cx="0" cy="39849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698D211-3906-F1BF-F7DC-75839F67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09" y="2047492"/>
            <a:ext cx="315849" cy="119529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19B37963-1CCF-9FE4-93BC-703D21986996}"/>
              </a:ext>
            </a:extLst>
          </p:cNvPr>
          <p:cNvSpPr/>
          <p:nvPr/>
        </p:nvSpPr>
        <p:spPr>
          <a:xfrm>
            <a:off x="1011487" y="3589867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6333F2-F5A7-6F9C-52DB-C2E89823A57D}"/>
              </a:ext>
            </a:extLst>
          </p:cNvPr>
          <p:cNvCxnSpPr>
            <a:cxnSpLocks/>
          </p:cNvCxnSpPr>
          <p:nvPr/>
        </p:nvCxnSpPr>
        <p:spPr>
          <a:xfrm>
            <a:off x="2634930" y="1971350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05C2132-2852-D7A0-2787-37768F588166}"/>
              </a:ext>
            </a:extLst>
          </p:cNvPr>
          <p:cNvSpPr/>
          <p:nvPr/>
        </p:nvSpPr>
        <p:spPr>
          <a:xfrm>
            <a:off x="2418673" y="3580016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0F0CE8E-A95C-3BB8-A466-1AE7C9B30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>
            <a:off x="3312433" y="2269066"/>
            <a:ext cx="222814" cy="1049867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FB61B0-85AA-E1DD-4BAB-665A7D1E93C8}"/>
              </a:ext>
            </a:extLst>
          </p:cNvPr>
          <p:cNvCxnSpPr>
            <a:cxnSpLocks/>
          </p:cNvCxnSpPr>
          <p:nvPr/>
        </p:nvCxnSpPr>
        <p:spPr>
          <a:xfrm>
            <a:off x="4065698" y="1966424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1D6ECAA-89B1-A748-D6AB-92C1FE264019}"/>
              </a:ext>
            </a:extLst>
          </p:cNvPr>
          <p:cNvSpPr/>
          <p:nvPr/>
        </p:nvSpPr>
        <p:spPr>
          <a:xfrm>
            <a:off x="3849441" y="3575090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A3FBF4-A458-2143-F724-6E595FBDC458}"/>
              </a:ext>
            </a:extLst>
          </p:cNvPr>
          <p:cNvCxnSpPr>
            <a:cxnSpLocks/>
          </p:cNvCxnSpPr>
          <p:nvPr/>
        </p:nvCxnSpPr>
        <p:spPr>
          <a:xfrm>
            <a:off x="5496465" y="1966423"/>
            <a:ext cx="0" cy="39948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0604BECD-BED0-ADDF-9FEB-4A36132A28BB}"/>
              </a:ext>
            </a:extLst>
          </p:cNvPr>
          <p:cNvSpPr/>
          <p:nvPr/>
        </p:nvSpPr>
        <p:spPr>
          <a:xfrm>
            <a:off x="5280208" y="3575089"/>
            <a:ext cx="592647" cy="938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303343FE-245D-90DB-C960-17D534F0C388}"/>
              </a:ext>
            </a:extLst>
          </p:cNvPr>
          <p:cNvCxnSpPr>
            <a:cxnSpLocks/>
          </p:cNvCxnSpPr>
          <p:nvPr/>
        </p:nvCxnSpPr>
        <p:spPr>
          <a:xfrm flipV="1">
            <a:off x="6559445" y="2912557"/>
            <a:ext cx="1014931" cy="6773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8F13A52-172C-2428-008E-A2A7A67B1B10}"/>
              </a:ext>
            </a:extLst>
          </p:cNvPr>
          <p:cNvSpPr txBox="1"/>
          <p:nvPr/>
        </p:nvSpPr>
        <p:spPr>
          <a:xfrm>
            <a:off x="0" y="3963837"/>
            <a:ext cx="121077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SzPct val="125000"/>
              <a:buFont typeface="Arial" panose="020B0604020202020204" pitchFamily="34" charset="0"/>
              <a:buChar char="•"/>
            </a:pPr>
            <a:r>
              <a:rPr lang="en-US" sz="1100" b="1" dirty="0"/>
              <a:t>Store tubes and urine cup at at room temp.</a:t>
            </a:r>
          </a:p>
          <a:p>
            <a:pPr marL="171450" indent="-171450">
              <a:buSzPct val="125000"/>
              <a:buFont typeface="Arial" panose="020B0604020202020204" pitchFamily="34" charset="0"/>
              <a:buChar char="•"/>
            </a:pPr>
            <a:r>
              <a:rPr lang="en-US" sz="1100" b="1" dirty="0"/>
              <a:t>Label tube  and Urine cup with collection tube/aliquot tube labels and PTID labels.  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5825DA5-F1DC-3231-A08D-6F8FF2E97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978" y="3318934"/>
            <a:ext cx="726850" cy="64879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69B1706-AD73-5FFF-D24D-55C8FF1F6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407" y="3349015"/>
            <a:ext cx="701007" cy="62572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98DCF10-5005-BC9C-C717-5FDC46708D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0484" y="3332914"/>
            <a:ext cx="693546" cy="6579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8194305-E97A-9CCC-37E0-3D3EA1D36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753874" y="2274710"/>
            <a:ext cx="238301" cy="108195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52A10DA-D7D4-8E8E-4980-DA0A6230C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8644" y="2287554"/>
            <a:ext cx="623455" cy="263151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2BC585D-0394-7BB0-D552-85A0FF0EB0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9784" y="2662819"/>
            <a:ext cx="241065" cy="53483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EC4BF8C-455E-F5A4-0EC0-A9D88BB8ED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6257" y="2659327"/>
            <a:ext cx="237765" cy="53649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397FDF5-EAAF-EB36-08F1-09CC9BE691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7945" y="2647507"/>
            <a:ext cx="246756" cy="556781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58C321C9-DB4A-E398-80C0-4BAC436715A7}"/>
              </a:ext>
            </a:extLst>
          </p:cNvPr>
          <p:cNvSpPr txBox="1"/>
          <p:nvPr/>
        </p:nvSpPr>
        <p:spPr>
          <a:xfrm>
            <a:off x="1392298" y="3990839"/>
            <a:ext cx="107807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Please instruct subject to complete a midstream clean-catch collection urine sample in the urine cup.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90A46DF-12DA-E243-7B85-D34F37C40B0E}"/>
              </a:ext>
            </a:extLst>
          </p:cNvPr>
          <p:cNvSpPr txBox="1"/>
          <p:nvPr/>
        </p:nvSpPr>
        <p:spPr>
          <a:xfrm>
            <a:off x="2665940" y="3990839"/>
            <a:ext cx="138978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Pierce the urine cup’s integrated transfer port needle with the urine gray-top tube to initiate vacuuming of the urine sample.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B687D7F-8EB0-8F0F-BAF3-02327DA5F8F3}"/>
              </a:ext>
            </a:extLst>
          </p:cNvPr>
          <p:cNvSpPr txBox="1"/>
          <p:nvPr/>
        </p:nvSpPr>
        <p:spPr>
          <a:xfrm>
            <a:off x="4172116" y="3990839"/>
            <a:ext cx="12662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Once the urine gray-top tube has been penetrated by the integrated transfer port, allow the sample to vacuum into the urine tube.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BE7EC78-6E69-E009-7842-729C21229915}"/>
              </a:ext>
            </a:extLst>
          </p:cNvPr>
          <p:cNvSpPr txBox="1"/>
          <p:nvPr/>
        </p:nvSpPr>
        <p:spPr>
          <a:xfrm>
            <a:off x="6858001" y="3683746"/>
            <a:ext cx="2144885" cy="1981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Label cryovials with collection tube/aliquot tube labels.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Using a clean transfer pipette, aliquot 1.5 ml into each cryovial.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/>
              <a:t>Place urine sample aliquots in </a:t>
            </a:r>
            <a:r>
              <a:rPr lang="en-US" sz="1100" b="1" dirty="0" err="1"/>
              <a:t>cryobox</a:t>
            </a:r>
            <a:r>
              <a:rPr lang="en-US" sz="1100" b="1" dirty="0"/>
              <a:t> at -80</a:t>
            </a:r>
            <a:r>
              <a:rPr lang="en-US" sz="1100" b="1" dirty="0">
                <a:sym typeface="Symbol" panose="05050102010706020507" pitchFamily="18" charset="2"/>
              </a:rPr>
              <a:t>C until shipment.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797460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40F9-8916-6B30-1421-1F4833EF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7326"/>
            <a:ext cx="7886700" cy="1325563"/>
          </a:xfrm>
        </p:spPr>
        <p:txBody>
          <a:bodyPr>
            <a:normAutofit fontScale="90000"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At-Home Stool Collection Instructions</a:t>
            </a:r>
            <a:b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F4691-D435-F7F5-FC7C-FAB010F0D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6" y="1106275"/>
            <a:ext cx="8564888" cy="514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71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ECF9C0-8ECE-4119-B34B-413CCBA01E0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29" y="205740"/>
            <a:ext cx="8881342" cy="524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92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9D1F32-F696-46F4-9018-4D99F06FF296}"/>
              </a:ext>
            </a:extLst>
          </p:cNvPr>
          <p:cNvSpPr txBox="1">
            <a:spLocks/>
          </p:cNvSpPr>
          <p:nvPr/>
        </p:nvSpPr>
        <p:spPr>
          <a:xfrm>
            <a:off x="1052387" y="207420"/>
            <a:ext cx="818877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/>
              <a:t>Serum Tube (Serum Collection)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0111CB-7548-4D2C-B67C-08F72B55C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12995" y="2662084"/>
            <a:ext cx="2705923" cy="51045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07BC66-0C37-4432-83E2-4BDE296FDA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51" b="10769"/>
          <a:stretch/>
        </p:blipFill>
        <p:spPr>
          <a:xfrm>
            <a:off x="2528524" y="2791605"/>
            <a:ext cx="3398635" cy="10873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Right Arrow 16">
            <a:extLst>
              <a:ext uri="{FF2B5EF4-FFF2-40B4-BE49-F238E27FC236}">
                <a16:creationId xmlns:a16="http://schemas.microsoft.com/office/drawing/2014/main" id="{6101A210-9093-4B7B-B940-0779298E8601}"/>
              </a:ext>
            </a:extLst>
          </p:cNvPr>
          <p:cNvSpPr/>
          <p:nvPr/>
        </p:nvSpPr>
        <p:spPr>
          <a:xfrm>
            <a:off x="1682750" y="2983313"/>
            <a:ext cx="794766" cy="33855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4959C1-63F8-4A4A-9EBB-44BAD9D1315C}"/>
              </a:ext>
            </a:extLst>
          </p:cNvPr>
          <p:cNvSpPr txBox="1"/>
          <p:nvPr/>
        </p:nvSpPr>
        <p:spPr>
          <a:xfrm>
            <a:off x="125346" y="4301642"/>
            <a:ext cx="2235199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Serum Tube (unfilled)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826CF-3530-4F8A-B30C-213902F49BFB}"/>
              </a:ext>
            </a:extLst>
          </p:cNvPr>
          <p:cNvSpPr txBox="1"/>
          <p:nvPr/>
        </p:nvSpPr>
        <p:spPr>
          <a:xfrm>
            <a:off x="2176244" y="1722976"/>
            <a:ext cx="479151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 Please note: After standing at room temperature for 30 minutes, blood will be clotted and immobile**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CA0D27-A30C-4B93-9105-DFB6CD1C7CCB}"/>
              </a:ext>
            </a:extLst>
          </p:cNvPr>
          <p:cNvSpPr txBox="1"/>
          <p:nvPr/>
        </p:nvSpPr>
        <p:spPr>
          <a:xfrm>
            <a:off x="6056721" y="4301642"/>
            <a:ext cx="2762172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Serum Tube (after centrifuge)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E3C154-1BD4-4E89-B2FD-251287619E8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t="1976" r="21014" b="7466"/>
          <a:stretch/>
        </p:blipFill>
        <p:spPr bwMode="auto">
          <a:xfrm>
            <a:off x="7367906" y="1529768"/>
            <a:ext cx="612300" cy="2740507"/>
          </a:xfrm>
          <a:prstGeom prst="rect">
            <a:avLst/>
          </a:prstGeom>
          <a:ln w="28575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ight Arrow 16">
            <a:extLst>
              <a:ext uri="{FF2B5EF4-FFF2-40B4-BE49-F238E27FC236}">
                <a16:creationId xmlns:a16="http://schemas.microsoft.com/office/drawing/2014/main" id="{D71192B2-AC0A-26FF-ACBF-025335E30216}"/>
              </a:ext>
            </a:extLst>
          </p:cNvPr>
          <p:cNvSpPr/>
          <p:nvPr/>
        </p:nvSpPr>
        <p:spPr>
          <a:xfrm>
            <a:off x="6184900" y="3056117"/>
            <a:ext cx="858146" cy="33855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19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Training Overview: </a:t>
            </a:r>
            <a:br>
              <a:rPr lang="en-US" sz="3200" b="1" dirty="0">
                <a:solidFill>
                  <a:schemeClr val="tx1"/>
                </a:solidFill>
              </a:rPr>
            </a:b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0250" y="1789338"/>
            <a:ext cx="7430770" cy="4527641"/>
          </a:xfrm>
        </p:spPr>
        <p:txBody>
          <a:bodyPr>
            <a:normAutofit/>
          </a:bodyPr>
          <a:lstStyle/>
          <a:p>
            <a:r>
              <a:rPr lang="en-US" dirty="0"/>
              <a:t>Pre-intervention and Blood-Based Collection Schedule </a:t>
            </a:r>
          </a:p>
          <a:p>
            <a:r>
              <a:rPr lang="en-US" dirty="0"/>
              <a:t>Kit Request Module</a:t>
            </a:r>
          </a:p>
          <a:p>
            <a:r>
              <a:rPr lang="en-US" dirty="0"/>
              <a:t>Specimen Labels</a:t>
            </a:r>
          </a:p>
          <a:p>
            <a:r>
              <a:rPr lang="en-US" dirty="0"/>
              <a:t>Handling/Processing Study Specimens</a:t>
            </a:r>
          </a:p>
          <a:p>
            <a:r>
              <a:rPr lang="en-US" dirty="0"/>
              <a:t>Sample Shipping</a:t>
            </a:r>
          </a:p>
          <a:p>
            <a:r>
              <a:rPr lang="en-US" dirty="0"/>
              <a:t>NCRAD Website</a:t>
            </a:r>
          </a:p>
          <a:p>
            <a:r>
              <a:rPr lang="en-US" dirty="0"/>
              <a:t>Questions?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31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D643E5-03C8-2BCF-03DC-ABB0EF422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10" y="250521"/>
            <a:ext cx="8909178" cy="760993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Plasma and Buffy Coat Preparation EDTA Purple-Top Tube (2 x 10 ml)</a:t>
            </a:r>
            <a:endParaRPr lang="en-US" sz="66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76245D-AC78-BFD2-CA09-9C72FC62AF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"/>
          <a:stretch/>
        </p:blipFill>
        <p:spPr bwMode="auto">
          <a:xfrm>
            <a:off x="38100" y="1532890"/>
            <a:ext cx="9067800" cy="379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560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88" y="74255"/>
            <a:ext cx="8188779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EDTA Tube (Plasma Collection)</a:t>
            </a: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02" y="1451639"/>
            <a:ext cx="609601" cy="2540226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66" y="1161130"/>
            <a:ext cx="2641600" cy="17145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FAA26D3D-D897-4be2-8F04-BA451C77F1D7}">
              <ma14:placeholder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5" name="Picture 4" descr="buffy_coat_examination-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45" y="1361058"/>
            <a:ext cx="1672001" cy="28196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53561" y="1219637"/>
            <a:ext cx="2775086" cy="30988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626406" y="2950028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Left Brace 9"/>
          <p:cNvSpPr/>
          <p:nvPr/>
        </p:nvSpPr>
        <p:spPr>
          <a:xfrm>
            <a:off x="7291074" y="3991865"/>
            <a:ext cx="504446" cy="1806310"/>
          </a:xfrm>
          <a:prstGeom prst="leftBrac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830162" y="5123187"/>
            <a:ext cx="1296350" cy="51517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Plasma Aliquots (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up to 7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 possible)</a:t>
            </a:r>
            <a:endParaRPr lang="en-US" sz="1400" dirty="0">
              <a:effectLst/>
              <a:latin typeface="Times New Roman" panose="02020603050405020304" pitchFamily="18" charset="0"/>
              <a:ea typeface="PMingLiU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7543297" y="3190874"/>
            <a:ext cx="1571625" cy="476250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5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Close up view of 2.0 ml </a:t>
            </a:r>
            <a:r>
              <a:rPr lang="en-US" sz="105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cryovial</a:t>
            </a:r>
            <a:endParaRPr lang="en-US" sz="1200" dirty="0">
              <a:effectLst/>
              <a:latin typeface="Times New Roman" panose="02020603050405020304" pitchFamily="18" charset="0"/>
              <a:ea typeface="PMingLiU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  <a:latin typeface="Times New Roman" panose="02020603050405020304" pitchFamily="18" charset="0"/>
                <a:ea typeface="PMingLiU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PMingLiU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51624D-D690-E27A-891A-7AF90C47DA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7201"/>
          <a:stretch/>
        </p:blipFill>
        <p:spPr>
          <a:xfrm>
            <a:off x="4572000" y="3951070"/>
            <a:ext cx="2641600" cy="21567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F93339-C53B-CB9C-9414-D3C8331A3F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8000" contras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1607" y="4091680"/>
            <a:ext cx="477819" cy="170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72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40" y="14945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EDTA</a:t>
            </a:r>
            <a:r>
              <a:rPr lang="en-US" sz="2800" b="1" dirty="0">
                <a:solidFill>
                  <a:schemeClr val="tx1"/>
                </a:solidFill>
              </a:rPr>
              <a:t> Tube (Buffy Coat Collection)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" b="1"/>
          <a:stretch/>
        </p:blipFill>
        <p:spPr>
          <a:xfrm>
            <a:off x="1567416" y="1873188"/>
            <a:ext cx="768871" cy="317177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224" y="1575948"/>
            <a:ext cx="2133600" cy="41148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843761" y="2225464"/>
            <a:ext cx="21380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Important Note: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/>
              <a:t>Buffy Coat aliquots will be distinguished from the plasma aliquots through a gray cap. </a:t>
            </a:r>
          </a:p>
          <a:p>
            <a:endParaRPr lang="en-US" dirty="0"/>
          </a:p>
        </p:txBody>
      </p:sp>
      <p:sp>
        <p:nvSpPr>
          <p:cNvPr id="8" name="Down Arrow 6">
            <a:extLst>
              <a:ext uri="{FF2B5EF4-FFF2-40B4-BE49-F238E27FC236}">
                <a16:creationId xmlns:a16="http://schemas.microsoft.com/office/drawing/2014/main" id="{FFF7911B-5D6C-4CD4-93CF-1748697FED97}"/>
              </a:ext>
            </a:extLst>
          </p:cNvPr>
          <p:cNvSpPr/>
          <p:nvPr/>
        </p:nvSpPr>
        <p:spPr>
          <a:xfrm rot="16200000">
            <a:off x="963464" y="3612851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own Arrow 6">
            <a:extLst>
              <a:ext uri="{FF2B5EF4-FFF2-40B4-BE49-F238E27FC236}">
                <a16:creationId xmlns:a16="http://schemas.microsoft.com/office/drawing/2014/main" id="{A3A37FCC-CECA-4567-8C98-1D27F4C01D55}"/>
              </a:ext>
            </a:extLst>
          </p:cNvPr>
          <p:cNvSpPr/>
          <p:nvPr/>
        </p:nvSpPr>
        <p:spPr>
          <a:xfrm rot="16200000">
            <a:off x="3491081" y="2728686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EB8CC3-FF00-E768-27CB-DE830A340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9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59" r="85102"/>
          <a:stretch/>
        </p:blipFill>
        <p:spPr>
          <a:xfrm>
            <a:off x="6182241" y="2709899"/>
            <a:ext cx="559920" cy="20764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87384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29" y="2350317"/>
            <a:ext cx="5220970" cy="1325563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Sample Shipping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398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269" y="1117178"/>
            <a:ext cx="7886700" cy="658131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Stool Sample Shipment Summary</a:t>
            </a:r>
            <a:br>
              <a:rPr lang="en-US" sz="2800" b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55B885-E5D5-2E19-2B50-1BD54AFD6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19339"/>
              </p:ext>
            </p:extLst>
          </p:nvPr>
        </p:nvGraphicFramePr>
        <p:xfrm>
          <a:off x="111641" y="2122777"/>
          <a:ext cx="8920717" cy="1903304"/>
        </p:xfrm>
        <a:graphic>
          <a:graphicData uri="http://schemas.openxmlformats.org/drawingml/2006/table">
            <a:tbl>
              <a:tblPr firstRow="1" firstCol="1" bandRow="1"/>
              <a:tblGrid>
                <a:gridCol w="1917893">
                  <a:extLst>
                    <a:ext uri="{9D8B030D-6E8A-4147-A177-3AD203B41FA5}">
                      <a16:colId xmlns:a16="http://schemas.microsoft.com/office/drawing/2014/main" val="142118418"/>
                    </a:ext>
                  </a:extLst>
                </a:gridCol>
                <a:gridCol w="1140314">
                  <a:extLst>
                    <a:ext uri="{9D8B030D-6E8A-4147-A177-3AD203B41FA5}">
                      <a16:colId xmlns:a16="http://schemas.microsoft.com/office/drawing/2014/main" val="2391840604"/>
                    </a:ext>
                  </a:extLst>
                </a:gridCol>
                <a:gridCol w="1630752">
                  <a:extLst>
                    <a:ext uri="{9D8B030D-6E8A-4147-A177-3AD203B41FA5}">
                      <a16:colId xmlns:a16="http://schemas.microsoft.com/office/drawing/2014/main" val="3682851900"/>
                    </a:ext>
                  </a:extLst>
                </a:gridCol>
                <a:gridCol w="1414130">
                  <a:extLst>
                    <a:ext uri="{9D8B030D-6E8A-4147-A177-3AD203B41FA5}">
                      <a16:colId xmlns:a16="http://schemas.microsoft.com/office/drawing/2014/main" val="3346033196"/>
                    </a:ext>
                  </a:extLst>
                </a:gridCol>
                <a:gridCol w="765544">
                  <a:extLst>
                    <a:ext uri="{9D8B030D-6E8A-4147-A177-3AD203B41FA5}">
                      <a16:colId xmlns:a16="http://schemas.microsoft.com/office/drawing/2014/main" val="4064463659"/>
                    </a:ext>
                  </a:extLst>
                </a:gridCol>
                <a:gridCol w="712381">
                  <a:extLst>
                    <a:ext uri="{9D8B030D-6E8A-4147-A177-3AD203B41FA5}">
                      <a16:colId xmlns:a16="http://schemas.microsoft.com/office/drawing/2014/main" val="1885181581"/>
                    </a:ext>
                  </a:extLst>
                </a:gridCol>
                <a:gridCol w="1339703">
                  <a:extLst>
                    <a:ext uri="{9D8B030D-6E8A-4147-A177-3AD203B41FA5}">
                      <a16:colId xmlns:a16="http://schemas.microsoft.com/office/drawing/2014/main" val="3926321668"/>
                    </a:ext>
                  </a:extLst>
                </a:gridCol>
              </a:tblGrid>
              <a:tr h="5929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Draw Tube Order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Sample Type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 Type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 of Tubes Supplied in Kit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Aliquot Volume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Tubes to NCRAD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Ship</a:t>
                      </a:r>
                    </a:p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(Shipped by Subject)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23765"/>
                  </a:ext>
                </a:extLst>
              </a:tr>
              <a:tr h="13103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Stool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ME-200 + OMR-200 Bundle option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Ambient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81" marR="602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3325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1092987-9C41-6CDF-C767-AD45687080E5}"/>
              </a:ext>
            </a:extLst>
          </p:cNvPr>
          <p:cNvSpPr txBox="1"/>
          <p:nvPr/>
        </p:nvSpPr>
        <p:spPr>
          <a:xfrm>
            <a:off x="2477386" y="5050465"/>
            <a:ext cx="4401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**Shipped by subject via USPS</a:t>
            </a:r>
          </a:p>
        </p:txBody>
      </p:sp>
    </p:spTree>
    <p:extLst>
      <p:ext uri="{BB962C8B-B14F-4D97-AF65-F5344CB8AC3E}">
        <p14:creationId xmlns:p14="http://schemas.microsoft.com/office/powerpoint/2010/main" val="1260269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0" y="-79374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Ambient Sample Shipment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2391"/>
            <a:ext cx="788670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Stool Collection Tubes (OMR-200 &amp; ME-200)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Samples must be mailed out same day of collection.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Monday-Thursday shipping ONLY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</a:rPr>
              <a:t>Site coordinator MUST:</a:t>
            </a:r>
          </a:p>
          <a:p>
            <a:pPr>
              <a:lnSpc>
                <a:spcPct val="120000"/>
              </a:lnSpc>
            </a:pPr>
            <a:r>
              <a:rPr lang="en-US" b="1" dirty="0"/>
              <a:t>Label the stool collection tubes for the subject</a:t>
            </a:r>
          </a:p>
          <a:p>
            <a:pPr>
              <a:lnSpc>
                <a:spcPct val="120000"/>
              </a:lnSpc>
            </a:pPr>
            <a:r>
              <a:rPr lang="en-US" b="1" dirty="0"/>
              <a:t>Complete top portion of form </a:t>
            </a:r>
            <a:r>
              <a:rPr lang="en-US" b="1" u="sng" dirty="0">
                <a:solidFill>
                  <a:srgbClr val="FF0000"/>
                </a:solidFill>
              </a:rPr>
              <a:t>INCLUDING TRACKING NUMBER </a:t>
            </a:r>
            <a:r>
              <a:rPr lang="en-US" b="1" dirty="0"/>
              <a:t>prior to sending kit home with participant copy of Biological Sample Shipment and Notification Form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Apply the USPS Express shipping label and Exempt Human Specimen label to the outside of the box (do not cover up any shipping labels)</a:t>
            </a:r>
          </a:p>
        </p:txBody>
      </p:sp>
    </p:spTree>
    <p:extLst>
      <p:ext uri="{BB962C8B-B14F-4D97-AF65-F5344CB8AC3E}">
        <p14:creationId xmlns:p14="http://schemas.microsoft.com/office/powerpoint/2010/main" val="1291570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Ambient Sample Shipment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FD08685-9340-2201-9E0A-71038326C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736" y="2383699"/>
            <a:ext cx="2121592" cy="28287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Down Arrow 6">
            <a:extLst>
              <a:ext uri="{FF2B5EF4-FFF2-40B4-BE49-F238E27FC236}">
                <a16:creationId xmlns:a16="http://schemas.microsoft.com/office/drawing/2014/main" id="{3A5D8F72-8316-6171-EE59-7D0F49EA57A6}"/>
              </a:ext>
            </a:extLst>
          </p:cNvPr>
          <p:cNvSpPr/>
          <p:nvPr/>
        </p:nvSpPr>
        <p:spPr>
          <a:xfrm rot="16200000">
            <a:off x="3680376" y="3272875"/>
            <a:ext cx="602228" cy="1333578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61A7C0-9476-41D0-84C7-382E3382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589" y="1302492"/>
            <a:ext cx="3349034" cy="21194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0DA323-230E-A461-8B69-21A24C113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28" t="2656" r="2141" b="1379"/>
          <a:stretch/>
        </p:blipFill>
        <p:spPr>
          <a:xfrm>
            <a:off x="5018589" y="3633173"/>
            <a:ext cx="3349034" cy="21824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18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Shipping Ambient Samples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181" y="1778001"/>
            <a:ext cx="3886200" cy="435133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300" dirty="0"/>
              <a:t>Have subject place ambient shipper containing stool samples in the designated area where their daily mail is picked up by the USPS.</a:t>
            </a:r>
          </a:p>
          <a:p>
            <a:pPr>
              <a:lnSpc>
                <a:spcPct val="120000"/>
              </a:lnSpc>
            </a:pPr>
            <a:r>
              <a:rPr lang="en-US" sz="3300" i="1" dirty="0"/>
              <a:t>Have subject record date and time and place Biological Sample and Shipment Notification Form </a:t>
            </a:r>
            <a:r>
              <a:rPr lang="en-US" sz="3300" b="1" i="1" u="sng" dirty="0"/>
              <a:t>inside of ambient shipper before closing the box</a:t>
            </a:r>
          </a:p>
          <a:p>
            <a:pPr lvl="1">
              <a:lnSpc>
                <a:spcPct val="120000"/>
              </a:lnSpc>
            </a:pPr>
            <a:r>
              <a:rPr lang="en-US" sz="2900" b="1" i="1" u="sng" dirty="0"/>
              <a:t>**Site Personnel: Email: alzstudy@iu.edu</a:t>
            </a:r>
            <a:r>
              <a:rPr lang="en-US" sz="2900" dirty="0"/>
              <a:t> </a:t>
            </a:r>
          </a:p>
          <a:p>
            <a:pPr lvl="2">
              <a:lnSpc>
                <a:spcPct val="120000"/>
              </a:lnSpc>
            </a:pPr>
            <a:r>
              <a:rPr lang="en-US" sz="2500" dirty="0"/>
              <a:t>cc: dlkeys@iupui.edu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B73501-8894-E00E-BE48-0C8C537B03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61631" y="1172765"/>
            <a:ext cx="4253719" cy="4703376"/>
          </a:xfrm>
          <a:prstGeom prst="rect">
            <a:avLst/>
          </a:prstGeom>
        </p:spPr>
      </p:pic>
      <p:sp>
        <p:nvSpPr>
          <p:cNvPr id="4" name="Down Arrow 6">
            <a:extLst>
              <a:ext uri="{FF2B5EF4-FFF2-40B4-BE49-F238E27FC236}">
                <a16:creationId xmlns:a16="http://schemas.microsoft.com/office/drawing/2014/main" id="{BE6D81A1-5685-2D3B-2900-EA784E68D160}"/>
              </a:ext>
            </a:extLst>
          </p:cNvPr>
          <p:cNvSpPr/>
          <p:nvPr/>
        </p:nvSpPr>
        <p:spPr>
          <a:xfrm rot="16200000">
            <a:off x="3293914" y="4114501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NCRAD logo">
            <a:extLst>
              <a:ext uri="{FF2B5EF4-FFF2-40B4-BE49-F238E27FC236}">
                <a16:creationId xmlns:a16="http://schemas.microsoft.com/office/drawing/2014/main" id="{A16E631A-F496-9B0D-CED7-63209B803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1242792"/>
            <a:ext cx="692150" cy="535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242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799" y="363679"/>
            <a:ext cx="7886700" cy="658131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Blood and Urine Sample Shipment Summary (Frozen)</a:t>
            </a:r>
            <a:br>
              <a:rPr lang="en-US" sz="2000" b="1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C206B3-6845-2E30-550A-46ED82B2A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479067"/>
              </p:ext>
            </p:extLst>
          </p:nvPr>
        </p:nvGraphicFramePr>
        <p:xfrm>
          <a:off x="508001" y="931637"/>
          <a:ext cx="8172498" cy="4143912"/>
        </p:xfrm>
        <a:graphic>
          <a:graphicData uri="http://schemas.openxmlformats.org/drawingml/2006/table">
            <a:tbl>
              <a:tblPr firstRow="1" firstCol="1" bandRow="1"/>
              <a:tblGrid>
                <a:gridCol w="1109767">
                  <a:extLst>
                    <a:ext uri="{9D8B030D-6E8A-4147-A177-3AD203B41FA5}">
                      <a16:colId xmlns:a16="http://schemas.microsoft.com/office/drawing/2014/main" val="2188855406"/>
                    </a:ext>
                  </a:extLst>
                </a:gridCol>
                <a:gridCol w="2531721">
                  <a:extLst>
                    <a:ext uri="{9D8B030D-6E8A-4147-A177-3AD203B41FA5}">
                      <a16:colId xmlns:a16="http://schemas.microsoft.com/office/drawing/2014/main" val="4111862634"/>
                    </a:ext>
                  </a:extLst>
                </a:gridCol>
                <a:gridCol w="2856738">
                  <a:extLst>
                    <a:ext uri="{9D8B030D-6E8A-4147-A177-3AD203B41FA5}">
                      <a16:colId xmlns:a16="http://schemas.microsoft.com/office/drawing/2014/main" val="1184852414"/>
                    </a:ext>
                  </a:extLst>
                </a:gridCol>
                <a:gridCol w="975056">
                  <a:extLst>
                    <a:ext uri="{9D8B030D-6E8A-4147-A177-3AD203B41FA5}">
                      <a16:colId xmlns:a16="http://schemas.microsoft.com/office/drawing/2014/main" val="2311131506"/>
                    </a:ext>
                  </a:extLst>
                </a:gridCol>
                <a:gridCol w="699216">
                  <a:extLst>
                    <a:ext uri="{9D8B030D-6E8A-4147-A177-3AD203B41FA5}">
                      <a16:colId xmlns:a16="http://schemas.microsoft.com/office/drawing/2014/main" val="3530455036"/>
                    </a:ext>
                  </a:extLst>
                </a:gridCol>
              </a:tblGrid>
              <a:tr h="774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Draw Tube Order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Sample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Tubes to NCRAD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Ship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303500"/>
                  </a:ext>
                </a:extLst>
              </a:tr>
              <a:tr h="774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URINE: 2.0 ml cryovials with yellow cap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80697"/>
                  </a:ext>
                </a:extLst>
              </a:tr>
              <a:tr h="778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Whole blood for isolation for serum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SERUM: 2.0 ml cryovials with red cap (residual volume placed in 2.0 ml cryovial with blue cap)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 to 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32601"/>
                  </a:ext>
                </a:extLst>
              </a:tr>
              <a:tr h="104168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Whole blood for isolation of plasma &amp; buffy coat (for DNA extraction)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PLASMA: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 ml cryovials with purple cap (residual volume placed in 2.0 ml cryovial with blue cap)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Up to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568946"/>
                  </a:ext>
                </a:extLst>
              </a:tr>
              <a:tr h="774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BUFFY COAT: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 ml cryovial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Frozen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76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4055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687" y="312057"/>
            <a:ext cx="5587999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Frozen Sample Shipping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14" y="1132116"/>
            <a:ext cx="8084458" cy="510177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Ship Monday-Wednesday Only</a:t>
            </a:r>
            <a:endParaRPr lang="en-US" b="1" dirty="0"/>
          </a:p>
          <a:p>
            <a:pPr lvl="1">
              <a:lnSpc>
                <a:spcPct val="120000"/>
              </a:lnSpc>
            </a:pPr>
            <a:r>
              <a:rPr lang="en-US" sz="2400" dirty="0"/>
              <a:t>Plasma 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Buffy Coat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Serum</a:t>
            </a:r>
          </a:p>
          <a:p>
            <a:pPr lvl="1">
              <a:lnSpc>
                <a:spcPct val="120000"/>
              </a:lnSpc>
            </a:pPr>
            <a:r>
              <a:rPr lang="en-US" sz="2400" dirty="0"/>
              <a:t>Urine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Hold packaged samples in a -80°C freezer until pickup.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Batch Samples together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5 </a:t>
            </a:r>
            <a:r>
              <a:rPr lang="en-US" sz="1600" dirty="0" err="1"/>
              <a:t>cryoboxes</a:t>
            </a:r>
            <a:r>
              <a:rPr lang="en-US" sz="1600" dirty="0"/>
              <a:t> 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Batch shipping should be performed quarterly or as a full shipment of specimens accumulates, </a:t>
            </a:r>
            <a:r>
              <a:rPr lang="en-US" sz="1600" b="1" dirty="0"/>
              <a:t>whichever is sooner</a:t>
            </a:r>
            <a:r>
              <a:rPr lang="en-US" sz="1600" dirty="0"/>
              <a:t>.</a:t>
            </a:r>
            <a:endParaRPr lang="en-US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779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95" y="1005840"/>
            <a:ext cx="8707809" cy="1236226"/>
          </a:xfrm>
        </p:spPr>
        <p:txBody>
          <a:bodyPr>
            <a:norm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 Biofluid Collection Schedule</a:t>
            </a:r>
            <a:endParaRPr lang="en-US" sz="5400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3483EC35-BFFB-4148-ABA4-CA5CF7B29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368472"/>
              </p:ext>
            </p:extLst>
          </p:nvPr>
        </p:nvGraphicFramePr>
        <p:xfrm>
          <a:off x="986921" y="2667735"/>
          <a:ext cx="7195381" cy="1604720"/>
        </p:xfrm>
        <a:graphic>
          <a:graphicData uri="http://schemas.openxmlformats.org/drawingml/2006/table">
            <a:tbl>
              <a:tblPr firstRow="1" firstCol="1" bandRow="1"/>
              <a:tblGrid>
                <a:gridCol w="1682590">
                  <a:extLst>
                    <a:ext uri="{9D8B030D-6E8A-4147-A177-3AD203B41FA5}">
                      <a16:colId xmlns:a16="http://schemas.microsoft.com/office/drawing/2014/main" val="3793124891"/>
                    </a:ext>
                  </a:extLst>
                </a:gridCol>
                <a:gridCol w="5512791">
                  <a:extLst>
                    <a:ext uri="{9D8B030D-6E8A-4147-A177-3AD203B41FA5}">
                      <a16:colId xmlns:a16="http://schemas.microsoft.com/office/drawing/2014/main" val="1937059894"/>
                    </a:ext>
                  </a:extLst>
                </a:gridCol>
              </a:tblGrid>
              <a:tr h="8646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Specimen Type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Pre-intervention Visit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83756"/>
                  </a:ext>
                </a:extLst>
              </a:tr>
              <a:tr h="7400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Urine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9815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5228" y="51237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65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389" y="237524"/>
            <a:ext cx="8522164" cy="95497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Frozen Shipping - Cryoboxes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61615" y="5108917"/>
            <a:ext cx="2435035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Place </a:t>
            </a:r>
            <a:r>
              <a:rPr lang="en-US" sz="1400" b="1" dirty="0" err="1"/>
              <a:t>cryobox</a:t>
            </a:r>
            <a:r>
              <a:rPr lang="en-US" sz="1400" b="1" dirty="0"/>
              <a:t> in one Biohazard Bag with absorbent sheet.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B31EA-54D3-0806-C896-58C73219F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46" y="1830713"/>
            <a:ext cx="2283999" cy="2202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01ED3F-279D-6A39-65D8-D973771B6D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73"/>
          <a:stretch/>
        </p:blipFill>
        <p:spPr>
          <a:xfrm>
            <a:off x="2368736" y="1819826"/>
            <a:ext cx="1870921" cy="2202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965570-6C00-FDD2-58F3-1F3A06DF3180}"/>
              </a:ext>
            </a:extLst>
          </p:cNvPr>
          <p:cNvSpPr txBox="1"/>
          <p:nvPr/>
        </p:nvSpPr>
        <p:spPr>
          <a:xfrm>
            <a:off x="747350" y="5287505"/>
            <a:ext cx="272156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Place aliquoted tubes in cardboard </a:t>
            </a:r>
            <a:r>
              <a:rPr lang="en-US" sz="1400" b="1" dirty="0" err="1"/>
              <a:t>cryobox</a:t>
            </a:r>
            <a:endParaRPr lang="en-US" sz="14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6526B6-7268-3FBC-E341-7865554DB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9285" y="1750517"/>
            <a:ext cx="3776268" cy="2340753"/>
          </a:xfrm>
          <a:prstGeom prst="rect">
            <a:avLst/>
          </a:prstGeom>
        </p:spPr>
      </p:pic>
      <p:sp>
        <p:nvSpPr>
          <p:cNvPr id="3" name="Down Arrow 6">
            <a:extLst>
              <a:ext uri="{FF2B5EF4-FFF2-40B4-BE49-F238E27FC236}">
                <a16:creationId xmlns:a16="http://schemas.microsoft.com/office/drawing/2014/main" id="{9F8BB5EF-A95B-5FD8-83B0-9874C28DDD40}"/>
              </a:ext>
            </a:extLst>
          </p:cNvPr>
          <p:cNvSpPr/>
          <p:nvPr/>
        </p:nvSpPr>
        <p:spPr>
          <a:xfrm rot="16200000">
            <a:off x="4536388" y="2657089"/>
            <a:ext cx="376165" cy="76428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wn Arrow 6">
            <a:extLst>
              <a:ext uri="{FF2B5EF4-FFF2-40B4-BE49-F238E27FC236}">
                <a16:creationId xmlns:a16="http://schemas.microsoft.com/office/drawing/2014/main" id="{8CD383A5-D22D-D46B-9B61-8118B4CD2294}"/>
              </a:ext>
            </a:extLst>
          </p:cNvPr>
          <p:cNvSpPr/>
          <p:nvPr/>
        </p:nvSpPr>
        <p:spPr>
          <a:xfrm rot="10800000">
            <a:off x="1956360" y="4181205"/>
            <a:ext cx="442685" cy="95794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2F0D5A44-9FC0-0DCA-1D43-32321ADD6C7E}"/>
              </a:ext>
            </a:extLst>
          </p:cNvPr>
          <p:cNvSpPr/>
          <p:nvPr/>
        </p:nvSpPr>
        <p:spPr>
          <a:xfrm rot="10800000">
            <a:off x="6996606" y="4170316"/>
            <a:ext cx="369393" cy="820783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49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6738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Shipping Frozen Samples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3300" dirty="0"/>
              <a:t>Schedule UPS </a:t>
            </a:r>
          </a:p>
          <a:p>
            <a:pPr>
              <a:lnSpc>
                <a:spcPct val="120000"/>
              </a:lnSpc>
            </a:pPr>
            <a:r>
              <a:rPr lang="en-US" sz="3300" i="1" dirty="0"/>
              <a:t>Send Biological Sample and Shipment Notification Forms (Urine/Blood) to IU (US) </a:t>
            </a:r>
            <a:r>
              <a:rPr lang="en-US" sz="3300" b="1" i="1" u="sng" dirty="0"/>
              <a:t>ahead of shipment</a:t>
            </a:r>
          </a:p>
          <a:p>
            <a:pPr lvl="1">
              <a:lnSpc>
                <a:spcPct val="120000"/>
              </a:lnSpc>
            </a:pPr>
            <a:r>
              <a:rPr lang="en-US" sz="2900" b="1" i="1" u="sng" dirty="0"/>
              <a:t>Email: alzstudy@iu.edu</a:t>
            </a:r>
            <a:r>
              <a:rPr lang="en-US" sz="2900" dirty="0"/>
              <a:t> </a:t>
            </a:r>
          </a:p>
          <a:p>
            <a:pPr lvl="2">
              <a:lnSpc>
                <a:spcPct val="120000"/>
              </a:lnSpc>
            </a:pPr>
            <a:r>
              <a:rPr lang="en-US" sz="2500" dirty="0"/>
              <a:t>cc: dlkeys@iupui.edu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3E156-605E-312F-C319-F61B02322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1392951"/>
            <a:ext cx="2342606" cy="29301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488EB-CE47-05FC-C0E5-DF17B115A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381" y="3270997"/>
            <a:ext cx="2692485" cy="24470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NCRAD logo">
            <a:extLst>
              <a:ext uri="{FF2B5EF4-FFF2-40B4-BE49-F238E27FC236}">
                <a16:creationId xmlns:a16="http://schemas.microsoft.com/office/drawing/2014/main" id="{A674C3D2-FC1F-E9D0-DF47-12A1036DA3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92951"/>
            <a:ext cx="431800" cy="33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NCRAD logo">
            <a:extLst>
              <a:ext uri="{FF2B5EF4-FFF2-40B4-BE49-F238E27FC236}">
                <a16:creationId xmlns:a16="http://schemas.microsoft.com/office/drawing/2014/main" id="{5F870775-29DE-F3A3-B02D-FC7EC88C7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3270997"/>
            <a:ext cx="431800" cy="333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2247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143" y="1416050"/>
            <a:ext cx="4313464" cy="4406220"/>
          </a:xfrm>
        </p:spPr>
        <p:txBody>
          <a:bodyPr/>
          <a:lstStyle/>
          <a:p>
            <a:r>
              <a:rPr lang="en-US" dirty="0"/>
              <a:t>Fully cover the cryoboxes with about 2 inches of pelleted dry ice in the provided shipper.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Each Styrofoam shipper must contain about 45 </a:t>
            </a:r>
            <a:r>
              <a:rPr lang="en-US" dirty="0" err="1"/>
              <a:t>lbs</a:t>
            </a:r>
            <a:r>
              <a:rPr lang="en-US" dirty="0"/>
              <a:t> (20 kg) of dry ice.</a:t>
            </a:r>
          </a:p>
          <a:p>
            <a:endParaRPr lang="en-US" dirty="0"/>
          </a:p>
        </p:txBody>
      </p:sp>
      <p:pic>
        <p:nvPicPr>
          <p:cNvPr id="5" name="Picture 4" descr="C:\Users\drcmitch\AppData\Local\Temp\image6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8" y="1466850"/>
            <a:ext cx="3777524" cy="33382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74915" y="479363"/>
            <a:ext cx="775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Frozen Shipping – Dry Ice Requirements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183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924800" cy="685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800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Dry Ice label should not be covered with other stickers and must be completed or the shipping carrier will reject/return your package!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8594" y="4078810"/>
            <a:ext cx="1160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Net weight of dry ice in </a:t>
            </a:r>
            <a:r>
              <a:rPr lang="en-US" sz="1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8594" y="153769"/>
            <a:ext cx="7750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Frozen Shipping – Dry Ice Requirements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714500"/>
            <a:ext cx="5848350" cy="3867150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V="1">
            <a:off x="1892595" y="4609214"/>
            <a:ext cx="643270" cy="820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74409" y="4375298"/>
            <a:ext cx="616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20.4</a:t>
            </a:r>
          </a:p>
        </p:txBody>
      </p:sp>
    </p:spTree>
    <p:extLst>
      <p:ext uri="{BB962C8B-B14F-4D97-AF65-F5344CB8AC3E}">
        <p14:creationId xmlns:p14="http://schemas.microsoft.com/office/powerpoint/2010/main" val="36991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59731" y="363538"/>
            <a:ext cx="5824538" cy="108743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UPS </a:t>
            </a:r>
            <a:r>
              <a:rPr lang="en-US" sz="2800" b="1" dirty="0" err="1">
                <a:solidFill>
                  <a:schemeClr val="tx1"/>
                </a:solidFill>
              </a:rPr>
              <a:t>ShipExec</a:t>
            </a:r>
            <a:r>
              <a:rPr lang="en-US" sz="2800" b="1" dirty="0">
                <a:solidFill>
                  <a:schemeClr val="tx1"/>
                </a:solidFill>
              </a:rPr>
              <a:t> System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855" y="1375008"/>
            <a:ext cx="7619071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Log into the </a:t>
            </a:r>
            <a:r>
              <a:rPr lang="en-US" sz="2400" dirty="0" err="1"/>
              <a:t>ShipExec</a:t>
            </a:r>
            <a:r>
              <a:rPr lang="en-US" sz="2400" dirty="0"/>
              <a:t> Thin Client at </a:t>
            </a:r>
            <a:r>
              <a:rPr lang="en-US" sz="2400" dirty="0">
                <a:hlinkClick r:id="rId3"/>
              </a:rPr>
              <a:t>https://kits.iu.edu/ups</a:t>
            </a:r>
            <a:r>
              <a:rPr lang="en-US" sz="2400" dirty="0"/>
              <a:t> 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400" dirty="0"/>
              <a:t>If a new user or contact needs access, please reach out to your study contact for access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Follow instructions on section 8.2 of ACE Manual of Procedures to create your return </a:t>
            </a:r>
            <a:r>
              <a:rPr lang="en-US" sz="2400" dirty="0" err="1"/>
              <a:t>airbill</a:t>
            </a:r>
            <a:r>
              <a:rPr lang="en-US" sz="2400" dirty="0"/>
              <a:t> and schedule a UPS pickup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59883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Shipping Regulations and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4700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NOTE:</a:t>
            </a:r>
          </a:p>
          <a:p>
            <a:r>
              <a:rPr lang="en-US" dirty="0"/>
              <a:t>All study personnel responsible for shipping should be certified in </a:t>
            </a:r>
            <a:r>
              <a:rPr lang="en-US" dirty="0" err="1"/>
              <a:t>biospecimen</a:t>
            </a:r>
            <a:r>
              <a:rPr lang="en-US" dirty="0"/>
              <a:t> shipping.</a:t>
            </a:r>
          </a:p>
          <a:p>
            <a:r>
              <a:rPr lang="en-US" dirty="0"/>
              <a:t>It is the responsibility of each site to ensure that the appropriate training has been provided and conducted in regards to IATA shipping.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6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255" y="304800"/>
            <a:ext cx="7971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UN3373 Biological Substance, Category B 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951592"/>
            <a:ext cx="78014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Biological Substance, Category B are specimens being transported for “investigational purposes”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Recommend: investigator sites document training of category B/dangerous goods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recommend establishing a record of your staff’s training and date of instruction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training records must be made available upon request by the appropriate national authority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Additional information from the Department of Transportation (DOT) can be found on their website </a:t>
            </a:r>
            <a:r>
              <a:rPr lang="en-US" sz="2400" dirty="0">
                <a:hlinkClick r:id="rId2"/>
              </a:rPr>
              <a:t>http://hazmat.dot.gov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93153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Biological Sample and Shipment Notification 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copy of the sample form </a:t>
            </a:r>
            <a:r>
              <a:rPr lang="en-US" i="1" u="sng" dirty="0"/>
              <a:t>must</a:t>
            </a:r>
            <a:r>
              <a:rPr lang="en-US" dirty="0"/>
              <a:t> be emailed to NCRAD prior to the date of sample arrival.</a:t>
            </a:r>
          </a:p>
          <a:p>
            <a:r>
              <a:rPr lang="en-US" dirty="0"/>
              <a:t>Please include sample forms in all shipments of frozen and ambient samples.</a:t>
            </a:r>
          </a:p>
          <a:p>
            <a:r>
              <a:rPr lang="en-US" dirty="0"/>
              <a:t>Email: </a:t>
            </a:r>
            <a:r>
              <a:rPr lang="en-US" dirty="0">
                <a:hlinkClick r:id="rId2"/>
              </a:rPr>
              <a:t>alzstudy@iu.edu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145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F40B9F-5B71-A481-2C03-B57AC0BB6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75" y="1042226"/>
            <a:ext cx="5252399" cy="4773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72" y="-171692"/>
            <a:ext cx="8915400" cy="11430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Biological Sample Notification Form- Urine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1600" y="588669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77239" y="1964220"/>
            <a:ext cx="3276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Urine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Urinalysis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**Site Personnel: Place the kit number label in the designated area suggested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6" name="Picture 5" descr="NCRAD logo">
            <a:extLst>
              <a:ext uri="{FF2B5EF4-FFF2-40B4-BE49-F238E27FC236}">
                <a16:creationId xmlns:a16="http://schemas.microsoft.com/office/drawing/2014/main" id="{3494FF54-7B71-87BB-6E47-962A9AC08D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25" y="1058129"/>
            <a:ext cx="710875" cy="5496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own Arrow 6">
            <a:extLst>
              <a:ext uri="{FF2B5EF4-FFF2-40B4-BE49-F238E27FC236}">
                <a16:creationId xmlns:a16="http://schemas.microsoft.com/office/drawing/2014/main" id="{7232B6DB-330C-368C-BC3A-DA943181EFAF}"/>
              </a:ext>
            </a:extLst>
          </p:cNvPr>
          <p:cNvSpPr/>
          <p:nvPr/>
        </p:nvSpPr>
        <p:spPr>
          <a:xfrm rot="8032386">
            <a:off x="5380694" y="2661785"/>
            <a:ext cx="442685" cy="237026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083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C2DDE6-F03A-193E-D74D-F864123BC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20" y="844311"/>
            <a:ext cx="3969282" cy="49647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601" y="-171692"/>
            <a:ext cx="9351771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Biological Sample Notification Form- Blood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708150" y="586305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7750" y="1247740"/>
            <a:ext cx="39692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Blood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Plasma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Buffy Coat/DNA</a:t>
            </a:r>
          </a:p>
          <a:p>
            <a:pPr lvl="1"/>
            <a:endParaRPr lang="en-US" sz="2800" dirty="0"/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**Site Personnel: Place the kit number label in the designated area suggested and record the barcode on the residual cryovial tube beneath the kit number label (permitting there is a residual).</a:t>
            </a:r>
          </a:p>
          <a:p>
            <a:pPr lvl="1"/>
            <a:endParaRPr lang="en-US" sz="2800" dirty="0"/>
          </a:p>
        </p:txBody>
      </p:sp>
      <p:pic>
        <p:nvPicPr>
          <p:cNvPr id="4" name="Picture 3" descr="NCRAD logo">
            <a:extLst>
              <a:ext uri="{FF2B5EF4-FFF2-40B4-BE49-F238E27FC236}">
                <a16:creationId xmlns:a16="http://schemas.microsoft.com/office/drawing/2014/main" id="{3BCA63B3-883A-24C3-022B-953023AD15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891712"/>
            <a:ext cx="501650" cy="3879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Down Arrow 6">
            <a:extLst>
              <a:ext uri="{FF2B5EF4-FFF2-40B4-BE49-F238E27FC236}">
                <a16:creationId xmlns:a16="http://schemas.microsoft.com/office/drawing/2014/main" id="{38947F35-98FB-2D39-1F98-04A04129EA14}"/>
              </a:ext>
            </a:extLst>
          </p:cNvPr>
          <p:cNvSpPr/>
          <p:nvPr/>
        </p:nvSpPr>
        <p:spPr>
          <a:xfrm rot="8032386">
            <a:off x="4751557" y="1698686"/>
            <a:ext cx="425070" cy="2097469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42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351" y="592577"/>
            <a:ext cx="8707809" cy="1236226"/>
          </a:xfrm>
        </p:spPr>
        <p:txBody>
          <a:bodyPr>
            <a:normAutofit/>
          </a:bodyPr>
          <a:lstStyle/>
          <a:p>
            <a:pPr lvl="0" algn="ctr"/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Biofluid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Collection Schedule</a:t>
            </a:r>
            <a:endParaRPr lang="en-US" sz="5400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3483EC35-BFFB-4148-ABA4-CA5CF7B29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602904"/>
              </p:ext>
            </p:extLst>
          </p:nvPr>
        </p:nvGraphicFramePr>
        <p:xfrm>
          <a:off x="1174474" y="2164818"/>
          <a:ext cx="7078717" cy="3328307"/>
        </p:xfrm>
        <a:graphic>
          <a:graphicData uri="http://schemas.openxmlformats.org/drawingml/2006/table">
            <a:tbl>
              <a:tblPr firstRow="1" firstCol="1" bandRow="1"/>
              <a:tblGrid>
                <a:gridCol w="1793888">
                  <a:extLst>
                    <a:ext uri="{9D8B030D-6E8A-4147-A177-3AD203B41FA5}">
                      <a16:colId xmlns:a16="http://schemas.microsoft.com/office/drawing/2014/main" val="3793124891"/>
                    </a:ext>
                  </a:extLst>
                </a:gridCol>
                <a:gridCol w="1847946">
                  <a:extLst>
                    <a:ext uri="{9D8B030D-6E8A-4147-A177-3AD203B41FA5}">
                      <a16:colId xmlns:a16="http://schemas.microsoft.com/office/drawing/2014/main" val="1937059894"/>
                    </a:ext>
                  </a:extLst>
                </a:gridCol>
                <a:gridCol w="1735890">
                  <a:extLst>
                    <a:ext uri="{9D8B030D-6E8A-4147-A177-3AD203B41FA5}">
                      <a16:colId xmlns:a16="http://schemas.microsoft.com/office/drawing/2014/main" val="1748780267"/>
                    </a:ext>
                  </a:extLst>
                </a:gridCol>
                <a:gridCol w="1700993">
                  <a:extLst>
                    <a:ext uri="{9D8B030D-6E8A-4147-A177-3AD203B41FA5}">
                      <a16:colId xmlns:a16="http://schemas.microsoft.com/office/drawing/2014/main" val="474021710"/>
                    </a:ext>
                  </a:extLst>
                </a:gridCol>
              </a:tblGrid>
              <a:tr h="2883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Specimen Type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Baseline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Month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sng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Month Visit</a:t>
                      </a: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83756"/>
                  </a:ext>
                </a:extLst>
              </a:tr>
              <a:tr h="5719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Serum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415397"/>
                  </a:ext>
                </a:extLst>
              </a:tr>
              <a:tr h="6329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Plasma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708540"/>
                  </a:ext>
                </a:extLst>
              </a:tr>
              <a:tr h="6854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Buffy Coat (DNA extraction)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73235"/>
                  </a:ext>
                </a:extLst>
              </a:tr>
              <a:tr h="6979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Stool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90156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5228" y="51237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549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0D1913-AB47-898C-DF06-D2145A7D2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79" y="1312845"/>
            <a:ext cx="4530321" cy="4276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72" y="-171692"/>
            <a:ext cx="89154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Biological Sample Notification Form- Stool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992986" y="563502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Send by E-mail and include a copy in each shipment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74388" y="674400"/>
            <a:ext cx="39859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Stool collected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Fecal metabolomics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Form will partially be completed by site personnel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Remember to document the tracking number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Subject will complete second portion of the form after collection.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/>
            <a:r>
              <a:rPr lang="en-US" sz="2400" dirty="0"/>
              <a:t>	**</a:t>
            </a:r>
            <a:r>
              <a:rPr lang="en-US" sz="2000" dirty="0">
                <a:solidFill>
                  <a:srgbClr val="FF0000"/>
                </a:solidFill>
              </a:rPr>
              <a:t>Site Personnel: Place the kit number label in the designated area suggested prior to giving to the participant.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NCRAD logo">
            <a:extLst>
              <a:ext uri="{FF2B5EF4-FFF2-40B4-BE49-F238E27FC236}">
                <a16:creationId xmlns:a16="http://schemas.microsoft.com/office/drawing/2014/main" id="{77D4C8A2-E98B-9CAF-2D81-108B7B76AD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79" y="1312845"/>
            <a:ext cx="948921" cy="7337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own Arrow 6">
            <a:extLst>
              <a:ext uri="{FF2B5EF4-FFF2-40B4-BE49-F238E27FC236}">
                <a16:creationId xmlns:a16="http://schemas.microsoft.com/office/drawing/2014/main" id="{B7B6DFF0-D4CD-A6C7-F1A3-ED4BA17ED618}"/>
              </a:ext>
            </a:extLst>
          </p:cNvPr>
          <p:cNvSpPr/>
          <p:nvPr/>
        </p:nvSpPr>
        <p:spPr>
          <a:xfrm rot="5400000">
            <a:off x="4789609" y="1595567"/>
            <a:ext cx="432926" cy="154484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wn Arrow 6">
            <a:extLst>
              <a:ext uri="{FF2B5EF4-FFF2-40B4-BE49-F238E27FC236}">
                <a16:creationId xmlns:a16="http://schemas.microsoft.com/office/drawing/2014/main" id="{ED934D74-2765-0E6E-E5D9-F9DAC151C7B7}"/>
              </a:ext>
            </a:extLst>
          </p:cNvPr>
          <p:cNvSpPr/>
          <p:nvPr/>
        </p:nvSpPr>
        <p:spPr>
          <a:xfrm rot="8032386">
            <a:off x="4686478" y="3331550"/>
            <a:ext cx="482088" cy="2190215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767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227015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NCRAD Website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Helpful Pages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25963"/>
          </a:xfrm>
        </p:spPr>
        <p:txBody>
          <a:bodyPr/>
          <a:lstStyle/>
          <a:p>
            <a:r>
              <a:rPr lang="en-US" dirty="0">
                <a:hlinkClick r:id="rId3"/>
              </a:rPr>
              <a:t>NCRAD - Friday Blood Draws</a:t>
            </a:r>
            <a:endParaRPr lang="en-US" dirty="0"/>
          </a:p>
          <a:p>
            <a:r>
              <a:rPr lang="en-US" dirty="0">
                <a:hlinkClick r:id="rId4"/>
              </a:rPr>
              <a:t>NCRAD - Holiday Closures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7FED1-6C43-72F9-275A-2F5B15FFF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52" y="2891586"/>
            <a:ext cx="4925462" cy="3143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AC30A-85C4-D196-98B4-C2ECC500B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2064" y="3856432"/>
            <a:ext cx="4096986" cy="171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08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99" y="-14570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ACE Active Study 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19CB4-20A9-8B6F-86B5-A52825348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49" y="868711"/>
            <a:ext cx="8210550" cy="492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411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  <a:p>
            <a:pPr marL="0" indent="0">
              <a:buNone/>
            </a:pPr>
            <a:r>
              <a:rPr lang="en-US" dirty="0"/>
              <a:t>   Please contact NCRAD Coordinator at: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Phone: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317-274-7890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CRC email: dlkeys@iu.edu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Back-up email: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alzstudy@iu.edu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Website:  </a:t>
            </a: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www.ncrad.org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45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7049"/>
            <a:ext cx="7772400" cy="112014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Kit Request Module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7370" y="2133902"/>
            <a:ext cx="7772400" cy="592658"/>
          </a:xfrm>
        </p:spPr>
        <p:txBody>
          <a:bodyPr>
            <a:normAutofit fontScale="62500" lnSpcReduction="20000"/>
          </a:bodyPr>
          <a:lstStyle/>
          <a:p>
            <a:r>
              <a:rPr lang="en-US" sz="7200" b="0" i="0" dirty="0">
                <a:solidFill>
                  <a:srgbClr val="333333"/>
                </a:solidFill>
                <a:effectLst/>
                <a:latin typeface="Lato" panose="020F0502020204030203" pitchFamily="34" charset="0"/>
                <a:hlinkClick r:id="rId2"/>
              </a:rPr>
              <a:t>kits.iu.edu/ACE</a:t>
            </a:r>
            <a:endParaRPr lang="en-US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7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68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Kit Request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4960"/>
            <a:ext cx="7886700" cy="5105400"/>
          </a:xfrm>
        </p:spPr>
        <p:txBody>
          <a:bodyPr>
            <a:normAutofit/>
          </a:bodyPr>
          <a:lstStyle/>
          <a:p>
            <a:r>
              <a:rPr lang="en-US" dirty="0"/>
              <a:t>An initial stock of kits will be delivered prior to the designated site-specific start date.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Kits and individual supplies are available to order: </a:t>
            </a:r>
          </a:p>
          <a:p>
            <a:pPr lvl="1"/>
            <a:r>
              <a:rPr lang="en-US" dirty="0"/>
              <a:t>Pre-intervention (Urine) Kit</a:t>
            </a:r>
          </a:p>
          <a:p>
            <a:pPr lvl="1"/>
            <a:r>
              <a:rPr lang="en-US" dirty="0"/>
              <a:t>Stool/Blood-Based Kit</a:t>
            </a:r>
          </a:p>
          <a:p>
            <a:pPr lvl="1"/>
            <a:r>
              <a:rPr lang="en-US" dirty="0"/>
              <a:t>Urine Supplemental Supply Kit (1 only per year)</a:t>
            </a:r>
          </a:p>
          <a:p>
            <a:pPr lvl="1"/>
            <a:r>
              <a:rPr lang="en-US" dirty="0"/>
              <a:t>Stool/Blood-Based Supplemental Supply Kit (1 only per year)</a:t>
            </a:r>
          </a:p>
          <a:p>
            <a:pPr lvl="1"/>
            <a:r>
              <a:rPr lang="en-US" dirty="0"/>
              <a:t>Frozen Blood Shipping Supply Kit</a:t>
            </a:r>
          </a:p>
          <a:p>
            <a:pPr lvl="1"/>
            <a:r>
              <a:rPr lang="en-US" dirty="0"/>
              <a:t>Ambient Stool Shipping Supply Kit</a:t>
            </a:r>
          </a:p>
          <a:p>
            <a:pPr lvl="1"/>
            <a:r>
              <a:rPr lang="en-US" dirty="0"/>
              <a:t>Individual Supplies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4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307" y="-6855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NCRAD Kit Request Module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994" y="1615449"/>
            <a:ext cx="2377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Choose your site from the drop down list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The coordinator name and contact information will appear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Verify that this information is accurate, correct if necessary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493EB-D3F0-E2B7-5356-3F28A3CAE5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2"/>
          <a:stretch/>
        </p:blipFill>
        <p:spPr>
          <a:xfrm>
            <a:off x="3064939" y="1615449"/>
            <a:ext cx="5469461" cy="411524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2624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-17526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Kits Available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01014" y="4185010"/>
            <a:ext cx="4629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Pending link when HEAD added to NCRAD.ORG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25247-D243-E88E-D607-DAB8BBC6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91" y="965681"/>
            <a:ext cx="7106001" cy="474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21543"/>
      </p:ext>
    </p:extLst>
  </p:cSld>
  <p:clrMapOvr>
    <a:masterClrMapping/>
  </p:clrMapOvr>
</p:sld>
</file>

<file path=ppt/theme/theme1.xml><?xml version="1.0" encoding="utf-8"?>
<a:theme xmlns:a="http://schemas.openxmlformats.org/drawingml/2006/main" name="NCRAD theme">
  <a:themeElements>
    <a:clrScheme name="New NCRAD">
      <a:dk1>
        <a:srgbClr val="006298"/>
      </a:dk1>
      <a:lt1>
        <a:srgbClr val="F8F9FA"/>
      </a:lt1>
      <a:dk2>
        <a:srgbClr val="4D5A69"/>
      </a:dk2>
      <a:lt2>
        <a:srgbClr val="F9F9F0"/>
      </a:lt2>
      <a:accent1>
        <a:srgbClr val="00843D"/>
      </a:accent1>
      <a:accent2>
        <a:srgbClr val="C6ECF6"/>
      </a:accent2>
      <a:accent3>
        <a:srgbClr val="A7D094"/>
      </a:accent3>
      <a:accent4>
        <a:srgbClr val="F8F9FA"/>
      </a:accent4>
      <a:accent5>
        <a:srgbClr val="F9F9F0"/>
      </a:accent5>
      <a:accent6>
        <a:srgbClr val="000000"/>
      </a:accent6>
      <a:hlink>
        <a:srgbClr val="006298"/>
      </a:hlink>
      <a:folHlink>
        <a:srgbClr val="0084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RAD theme" id="{A92FF838-0CD8-4B6B-8958-512F5A7EC99D}" vid="{078FBE9D-821F-4A0E-BAE8-3DE283220B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NCRAD theme</Template>
  <TotalTime>89274</TotalTime>
  <Words>2398</Words>
  <Application>Microsoft Office PowerPoint</Application>
  <PresentationFormat>On-screen Show (4:3)</PresentationFormat>
  <Paragraphs>392</Paragraphs>
  <Slides>53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</vt:lpstr>
      <vt:lpstr>Calibri</vt:lpstr>
      <vt:lpstr>Georgia</vt:lpstr>
      <vt:lpstr>Lato</vt:lpstr>
      <vt:lpstr>Symbol</vt:lpstr>
      <vt:lpstr>Times New Roman</vt:lpstr>
      <vt:lpstr>Verdana</vt:lpstr>
      <vt:lpstr>Wingdings</vt:lpstr>
      <vt:lpstr>NCRAD theme</vt:lpstr>
      <vt:lpstr>PowerPoint Presentation</vt:lpstr>
      <vt:lpstr>Contact Information</vt:lpstr>
      <vt:lpstr>Training Overview:  </vt:lpstr>
      <vt:lpstr>ACE Biofluid Collection Schedule</vt:lpstr>
      <vt:lpstr>ACE Biofluid Collection Schedule</vt:lpstr>
      <vt:lpstr>Kit Request Module</vt:lpstr>
      <vt:lpstr>Kit Request Module</vt:lpstr>
      <vt:lpstr>NCRAD Kit Request Module</vt:lpstr>
      <vt:lpstr>Kits Available </vt:lpstr>
      <vt:lpstr>Study Visit Kits</vt:lpstr>
      <vt:lpstr>NCRAD Kit Request Module:  When It Must be Used</vt:lpstr>
      <vt:lpstr>Specimen Labels</vt:lpstr>
      <vt:lpstr>Label Type Summary</vt:lpstr>
      <vt:lpstr>Kit Number Labels</vt:lpstr>
      <vt:lpstr>PTID Label</vt:lpstr>
      <vt:lpstr>Collection &amp; Aliquot Tube Labels</vt:lpstr>
      <vt:lpstr>Collection &amp; Aliquot Tubes - Blood</vt:lpstr>
      <vt:lpstr>Collection &amp; Aliquot Tube Labels –  Serum, Plasma, Buffy Coat, and Urine</vt:lpstr>
      <vt:lpstr>Labeling Biologic Samples</vt:lpstr>
      <vt:lpstr>Handling/Processing  Study Specimens </vt:lpstr>
      <vt:lpstr>Site Required Equipment</vt:lpstr>
      <vt:lpstr>Sample Collection – Pre-intervention Visit (Urine BL)</vt:lpstr>
      <vt:lpstr>Sample Collection – Blood (Site)</vt:lpstr>
      <vt:lpstr>Sample Collection – Stool (Participant)</vt:lpstr>
      <vt:lpstr>Aliquot Cap Colors</vt:lpstr>
      <vt:lpstr>Pre-intervention (Urine) Collection Instructions</vt:lpstr>
      <vt:lpstr>At-Home Stool Collection Instructions  </vt:lpstr>
      <vt:lpstr>PowerPoint Presentation</vt:lpstr>
      <vt:lpstr>PowerPoint Presentation</vt:lpstr>
      <vt:lpstr> Plasma and Buffy Coat Preparation EDTA Purple-Top Tube (2 x 10 ml)</vt:lpstr>
      <vt:lpstr>EDTA Tube (Plasma Collection)</vt:lpstr>
      <vt:lpstr>EDTA Tube (Buffy Coat Collection)</vt:lpstr>
      <vt:lpstr>Sample Shipping</vt:lpstr>
      <vt:lpstr>Stool Sample Shipment Summary </vt:lpstr>
      <vt:lpstr>Ambient Sample Shipment</vt:lpstr>
      <vt:lpstr>Ambient Sample Shipment</vt:lpstr>
      <vt:lpstr>Shipping Ambient Samples</vt:lpstr>
      <vt:lpstr>Blood and Urine Sample Shipment Summary (Frozen) </vt:lpstr>
      <vt:lpstr>Frozen Sample Shipping</vt:lpstr>
      <vt:lpstr>Frozen Shipping - Cryoboxes</vt:lpstr>
      <vt:lpstr>Shipping Frozen Samples</vt:lpstr>
      <vt:lpstr>PowerPoint Presentation</vt:lpstr>
      <vt:lpstr>PowerPoint Presentation</vt:lpstr>
      <vt:lpstr>UPS ShipExec System</vt:lpstr>
      <vt:lpstr>Shipping Regulations and Training</vt:lpstr>
      <vt:lpstr>PowerPoint Presentation</vt:lpstr>
      <vt:lpstr>Biological Sample and Shipment Notification Forms</vt:lpstr>
      <vt:lpstr>Biological Sample Notification Form- Urine</vt:lpstr>
      <vt:lpstr>Biological Sample Notification Form- Blood</vt:lpstr>
      <vt:lpstr>Biological Sample Notification Form- Stool</vt:lpstr>
      <vt:lpstr>NCRAD Website Helpful Pages</vt:lpstr>
      <vt:lpstr>ACE Active Study Page</vt:lpstr>
      <vt:lpstr>Contact Information</vt:lpstr>
    </vt:vector>
  </TitlesOfParts>
  <Company>Indiana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Vetor, Ashley Nicole</dc:creator>
  <cp:lastModifiedBy>Keys, Dionte L</cp:lastModifiedBy>
  <cp:revision>323</cp:revision>
  <cp:lastPrinted>2017-03-29T15:20:47Z</cp:lastPrinted>
  <dcterms:created xsi:type="dcterms:W3CDTF">2016-04-11T20:04:23Z</dcterms:created>
  <dcterms:modified xsi:type="dcterms:W3CDTF">2026-09-03T15:29:33Z</dcterms:modified>
</cp:coreProperties>
</file>